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legacyDocTextInfo.bin" ContentType="application/vnd.ms-office.legacyDocTextInf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bin" ContentType="application/vnd.ms-office.legacyDiagramText"/>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316" r:id="rId2"/>
    <p:sldId id="323" r:id="rId3"/>
    <p:sldId id="358" r:id="rId4"/>
    <p:sldId id="325" r:id="rId5"/>
    <p:sldId id="326" r:id="rId6"/>
    <p:sldId id="332" r:id="rId7"/>
    <p:sldId id="328" r:id="rId8"/>
    <p:sldId id="329" r:id="rId9"/>
    <p:sldId id="317" r:id="rId10"/>
    <p:sldId id="359" r:id="rId11"/>
    <p:sldId id="330" r:id="rId12"/>
    <p:sldId id="346" r:id="rId13"/>
    <p:sldId id="331" r:id="rId14"/>
    <p:sldId id="327" r:id="rId15"/>
    <p:sldId id="333" r:id="rId16"/>
    <p:sldId id="360" r:id="rId1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CC"/>
    <a:srgbClr val="290985"/>
    <a:srgbClr val="0000FF"/>
    <a:srgbClr val="EB362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152"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06/relationships/legacyDocTextInfo" Target="legacyDocTextInfo.bin"/><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microsoft.com/office/2006/relationships/legacyDiagramText" Target="legacyDiagramText3.bin"/><Relationship Id="rId2" Type="http://schemas.microsoft.com/office/2006/relationships/legacyDiagramText" Target="legacyDiagramText2.bin"/><Relationship Id="rId1" Type="http://schemas.microsoft.com/office/2006/relationships/legacyDiagramText" Target="legacyDiagramText1.bin"/><Relationship Id="rId4" Type="http://schemas.microsoft.com/office/2006/relationships/legacyDiagramText" Target="legacyDiagramText4.bin"/></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en-US"/>
          </a:p>
        </p:txBody>
      </p:sp>
      <p:sp>
        <p:nvSpPr>
          <p:cNvPr id="6041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22EFB6CD-7E1F-42AB-89EE-CB6B8D275B44}" type="datetimeFigureOut">
              <a:rPr lang="zh-CN" altLang="en-US"/>
              <a:pPr>
                <a:defRPr/>
              </a:pPr>
              <a:t>2016/4/13</a:t>
            </a:fld>
            <a:endParaRPr lang="en-US" altLang="zh-CN"/>
          </a:p>
        </p:txBody>
      </p:sp>
      <p:sp>
        <p:nvSpPr>
          <p:cNvPr id="6042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6042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5DEEB6B7-C1D0-4B6E-B82B-9CA8D4F817BB}"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CF161A3B-F1C0-491C-84C0-5DDA45B7D8D3}" type="datetimeFigureOut">
              <a:rPr lang="zh-CN" altLang="en-US"/>
              <a:pPr>
                <a:defRPr/>
              </a:pPr>
              <a:t>2016/4/13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C7285C4F-46D4-4A0C-9A2B-F2013F45FA0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511E68B-F9F0-463C-8ADD-24E4C1DB86B3}" type="datetimeFigureOut">
              <a:rPr lang="zh-CN" altLang="en-US"/>
              <a:pPr>
                <a:defRPr/>
              </a:pPr>
              <a:t>2016/4/13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79E2C64-E1A7-4CEB-A0C3-3B1289D0C86D}"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921D3E9-71AF-4D33-8871-665658B4980E}" type="datetimeFigureOut">
              <a:rPr lang="zh-CN" altLang="en-US"/>
              <a:pPr>
                <a:defRPr/>
              </a:pPr>
              <a:t>2016/4/13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F568FD7-191C-4309-8E19-7E4FFA07CA61}"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B8633AB-86B6-4E37-A689-B74487278783}" type="datetimeFigureOut">
              <a:rPr lang="zh-CN" altLang="en-US"/>
              <a:pPr>
                <a:defRPr/>
              </a:pPr>
              <a:t>2016/4/13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6BB1BDE-E5CC-42FD-A37E-F9277A32B2DB}"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ltLang="zh-CN"/>
              <a:t>Click to edit Master title style</a:t>
            </a:r>
            <a:endParaRPr lang="zh-CN" altLang="en-US"/>
          </a:p>
        </p:txBody>
      </p:sp>
      <p:sp>
        <p:nvSpPr>
          <p:cNvPr id="3" name="Content Placeholder 2"/>
          <p:cNvSpPr>
            <a:spLocks noGrp="1"/>
          </p:cNvSpPr>
          <p:nvPr>
            <p:ph sz="quarter" idx="1"/>
          </p:nvPr>
        </p:nvSpPr>
        <p:spPr>
          <a:xfrm>
            <a:off x="457200" y="1600200"/>
            <a:ext cx="4038600" cy="21859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quarter" idx="2"/>
          </p:nvPr>
        </p:nvSpPr>
        <p:spPr>
          <a:xfrm>
            <a:off x="4648200" y="1600200"/>
            <a:ext cx="4038600" cy="21859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Content Placeholder 4"/>
          <p:cNvSpPr>
            <a:spLocks noGrp="1"/>
          </p:cNvSpPr>
          <p:nvPr>
            <p:ph sz="quarter" idx="3"/>
          </p:nvPr>
        </p:nvSpPr>
        <p:spPr>
          <a:xfrm>
            <a:off x="457200" y="3938588"/>
            <a:ext cx="4038600" cy="2187575"/>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Content Placeholder 5"/>
          <p:cNvSpPr>
            <a:spLocks noGrp="1"/>
          </p:cNvSpPr>
          <p:nvPr>
            <p:ph sz="quarter" idx="4"/>
          </p:nvPr>
        </p:nvSpPr>
        <p:spPr>
          <a:xfrm>
            <a:off x="4648200" y="3938588"/>
            <a:ext cx="4038600" cy="2187575"/>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日期占位符 3"/>
          <p:cNvSpPr>
            <a:spLocks noGrp="1"/>
          </p:cNvSpPr>
          <p:nvPr>
            <p:ph type="dt" sz="half" idx="10"/>
          </p:nvPr>
        </p:nvSpPr>
        <p:spPr/>
        <p:txBody>
          <a:bodyPr/>
          <a:lstStyle>
            <a:lvl1pPr>
              <a:defRPr/>
            </a:lvl1pPr>
          </a:lstStyle>
          <a:p>
            <a:pPr>
              <a:defRPr/>
            </a:pPr>
            <a:fld id="{C28F0D42-ABB6-4114-8772-878AEDE21F23}" type="datetimeFigureOut">
              <a:rPr lang="zh-CN" altLang="en-US"/>
              <a:pPr>
                <a:defRPr/>
              </a:pPr>
              <a:t>2016/4/13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5B857A8F-9037-45CF-B5FC-50C7E612D2F1}"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3" name="日期占位符 3"/>
          <p:cNvSpPr>
            <a:spLocks noGrp="1"/>
          </p:cNvSpPr>
          <p:nvPr>
            <p:ph type="dt" sz="half" idx="10"/>
          </p:nvPr>
        </p:nvSpPr>
        <p:spPr/>
        <p:txBody>
          <a:bodyPr/>
          <a:lstStyle>
            <a:lvl1pPr>
              <a:defRPr/>
            </a:lvl1pPr>
          </a:lstStyle>
          <a:p>
            <a:pPr>
              <a:defRPr/>
            </a:pPr>
            <a:fld id="{E2DD65ED-BB97-470D-AD8D-5936AE0981E6}" type="datetimeFigureOut">
              <a:rPr lang="zh-CN" altLang="en-US"/>
              <a:pPr>
                <a:defRPr/>
              </a:pPr>
              <a:t>2016/4/13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199A38E-B365-4EA9-8BFF-083FF8BA27FD}"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ltLang="zh-CN"/>
              <a:t>Click to edit Master title style</a:t>
            </a:r>
            <a:endParaRPr lang="zh-CN" altLang="en-US"/>
          </a:p>
        </p:txBody>
      </p:sp>
      <p:sp>
        <p:nvSpPr>
          <p:cNvPr id="3" name="Text Placeholder 2"/>
          <p:cNvSpPr>
            <a:spLocks noGrp="1"/>
          </p:cNvSpPr>
          <p:nvPr>
            <p:ph type="body" sz="half" idx="1"/>
          </p:nvPr>
        </p:nvSpPr>
        <p:spPr>
          <a:xfrm>
            <a:off x="457200" y="1600200"/>
            <a:ext cx="8229600" cy="21859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57200" y="3938588"/>
            <a:ext cx="8229600" cy="2187575"/>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日期占位符 3"/>
          <p:cNvSpPr>
            <a:spLocks noGrp="1"/>
          </p:cNvSpPr>
          <p:nvPr>
            <p:ph type="dt" sz="half" idx="10"/>
          </p:nvPr>
        </p:nvSpPr>
        <p:spPr/>
        <p:txBody>
          <a:bodyPr/>
          <a:lstStyle>
            <a:lvl1pPr>
              <a:defRPr/>
            </a:lvl1pPr>
          </a:lstStyle>
          <a:p>
            <a:pPr>
              <a:defRPr/>
            </a:pPr>
            <a:fld id="{1DEC74FF-DA81-40FE-842F-12CE39C727C1}" type="datetimeFigureOut">
              <a:rPr lang="zh-CN" altLang="en-US"/>
              <a:pPr>
                <a:defRPr/>
              </a:pPr>
              <a:t>2016/4/13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B2758EA-69C2-4382-8C53-A131A866B356}"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ltLang="zh-CN"/>
              <a:t>Click to edit Master title style</a:t>
            </a:r>
            <a:endParaRPr lang="zh-CN" altLang="en-US"/>
          </a:p>
        </p:txBody>
      </p:sp>
      <p:sp>
        <p:nvSpPr>
          <p:cNvPr id="3" name="Content Placeholder 2"/>
          <p:cNvSpPr>
            <a:spLocks noGrp="1"/>
          </p:cNvSpPr>
          <p:nvPr>
            <p:ph sz="half" idx="1"/>
          </p:nvPr>
        </p:nvSpPr>
        <p:spPr>
          <a:xfrm>
            <a:off x="457200" y="1600200"/>
            <a:ext cx="4038600" cy="4525963"/>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quarter" idx="2"/>
          </p:nvPr>
        </p:nvSpPr>
        <p:spPr>
          <a:xfrm>
            <a:off x="4648200" y="1600200"/>
            <a:ext cx="4038600" cy="21859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Content Placeholder 4"/>
          <p:cNvSpPr>
            <a:spLocks noGrp="1"/>
          </p:cNvSpPr>
          <p:nvPr>
            <p:ph sz="quarter" idx="3"/>
          </p:nvPr>
        </p:nvSpPr>
        <p:spPr>
          <a:xfrm>
            <a:off x="4648200" y="3938588"/>
            <a:ext cx="4038600" cy="2187575"/>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日期占位符 3"/>
          <p:cNvSpPr>
            <a:spLocks noGrp="1"/>
          </p:cNvSpPr>
          <p:nvPr>
            <p:ph type="dt" sz="half" idx="10"/>
          </p:nvPr>
        </p:nvSpPr>
        <p:spPr/>
        <p:txBody>
          <a:bodyPr/>
          <a:lstStyle>
            <a:lvl1pPr>
              <a:defRPr/>
            </a:lvl1pPr>
          </a:lstStyle>
          <a:p>
            <a:pPr>
              <a:defRPr/>
            </a:pPr>
            <a:fld id="{D5C22554-46A1-446B-932B-82121342A9DC}" type="datetimeFigureOut">
              <a:rPr lang="zh-CN" altLang="en-US"/>
              <a:pPr>
                <a:defRPr/>
              </a:pPr>
              <a:t>2016/4/13</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E547D36F-AD90-4BAA-BCEC-E0839DC7C5B0}"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ltLang="zh-CN"/>
              <a:t>Click to edit Master title style</a:t>
            </a:r>
            <a:endParaRPr lang="zh-CN" altLang="en-US"/>
          </a:p>
        </p:txBody>
      </p:sp>
      <p:sp>
        <p:nvSpPr>
          <p:cNvPr id="3" name="Text Placeholder 2"/>
          <p:cNvSpPr>
            <a:spLocks noGrp="1"/>
          </p:cNvSpPr>
          <p:nvPr>
            <p:ph type="body" sz="half" idx="1"/>
          </p:nvPr>
        </p:nvSpPr>
        <p:spPr>
          <a:xfrm>
            <a:off x="457200" y="1600200"/>
            <a:ext cx="4038600" cy="4525963"/>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quarter" idx="2"/>
          </p:nvPr>
        </p:nvSpPr>
        <p:spPr>
          <a:xfrm>
            <a:off x="4648200" y="1600200"/>
            <a:ext cx="4038600" cy="21859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Content Placeholder 4"/>
          <p:cNvSpPr>
            <a:spLocks noGrp="1"/>
          </p:cNvSpPr>
          <p:nvPr>
            <p:ph sz="quarter" idx="3"/>
          </p:nvPr>
        </p:nvSpPr>
        <p:spPr>
          <a:xfrm>
            <a:off x="4648200" y="3938588"/>
            <a:ext cx="4038600" cy="2187575"/>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日期占位符 3"/>
          <p:cNvSpPr>
            <a:spLocks noGrp="1"/>
          </p:cNvSpPr>
          <p:nvPr>
            <p:ph type="dt" sz="half" idx="10"/>
          </p:nvPr>
        </p:nvSpPr>
        <p:spPr/>
        <p:txBody>
          <a:bodyPr/>
          <a:lstStyle>
            <a:lvl1pPr>
              <a:defRPr/>
            </a:lvl1pPr>
          </a:lstStyle>
          <a:p>
            <a:pPr>
              <a:defRPr/>
            </a:pPr>
            <a:fld id="{3C266988-CB62-41D2-B676-0017252232DC}" type="datetimeFigureOut">
              <a:rPr lang="zh-CN" altLang="en-US"/>
              <a:pPr>
                <a:defRPr/>
              </a:pPr>
              <a:t>2016/4/13</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256ED877-72E4-4E33-9280-8DB11351911C}"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ltLang="zh-CN"/>
              <a:t>Click to edit Master title style</a:t>
            </a:r>
            <a:endParaRPr lang="zh-CN" altLang="en-US"/>
          </a:p>
        </p:txBody>
      </p:sp>
      <p:sp>
        <p:nvSpPr>
          <p:cNvPr id="3" name="Content Placeholder 2"/>
          <p:cNvSpPr>
            <a:spLocks noGrp="1"/>
          </p:cNvSpPr>
          <p:nvPr>
            <p:ph sz="quarter" idx="1"/>
          </p:nvPr>
        </p:nvSpPr>
        <p:spPr>
          <a:xfrm>
            <a:off x="457200" y="1600200"/>
            <a:ext cx="4038600" cy="21859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quarter" idx="2"/>
          </p:nvPr>
        </p:nvSpPr>
        <p:spPr>
          <a:xfrm>
            <a:off x="4648200" y="1600200"/>
            <a:ext cx="4038600" cy="21859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Text Placeholder 4"/>
          <p:cNvSpPr>
            <a:spLocks noGrp="1"/>
          </p:cNvSpPr>
          <p:nvPr>
            <p:ph type="body" sz="half" idx="3"/>
          </p:nvPr>
        </p:nvSpPr>
        <p:spPr>
          <a:xfrm>
            <a:off x="457200" y="3938588"/>
            <a:ext cx="8229600" cy="2187575"/>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日期占位符 3"/>
          <p:cNvSpPr>
            <a:spLocks noGrp="1"/>
          </p:cNvSpPr>
          <p:nvPr>
            <p:ph type="dt" sz="half" idx="10"/>
          </p:nvPr>
        </p:nvSpPr>
        <p:spPr/>
        <p:txBody>
          <a:bodyPr/>
          <a:lstStyle>
            <a:lvl1pPr>
              <a:defRPr/>
            </a:lvl1pPr>
          </a:lstStyle>
          <a:p>
            <a:pPr>
              <a:defRPr/>
            </a:pPr>
            <a:fld id="{C42D98BD-A095-4C14-BB04-C8099E70EB7B}" type="datetimeFigureOut">
              <a:rPr lang="zh-CN" altLang="en-US"/>
              <a:pPr>
                <a:defRPr/>
              </a:pPr>
              <a:t>2016/4/13</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BECC07CC-69E6-4295-AF78-A89BCF4EF6E9}"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ltLang="zh-CN"/>
              <a:t>Click to edit Master title style</a:t>
            </a:r>
            <a:endParaRPr lang="zh-CN" altLang="en-US"/>
          </a:p>
        </p:txBody>
      </p:sp>
      <p:sp>
        <p:nvSpPr>
          <p:cNvPr id="3" name="Content Placeholder 2"/>
          <p:cNvSpPr>
            <a:spLocks noGrp="1"/>
          </p:cNvSpPr>
          <p:nvPr>
            <p:ph sz="half" idx="1"/>
          </p:nvPr>
        </p:nvSpPr>
        <p:spPr>
          <a:xfrm>
            <a:off x="457200" y="1600200"/>
            <a:ext cx="8229600" cy="21859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p:cNvSpPr>
            <a:spLocks noGrp="1"/>
          </p:cNvSpPr>
          <p:nvPr>
            <p:ph type="body" sz="half" idx="2"/>
          </p:nvPr>
        </p:nvSpPr>
        <p:spPr>
          <a:xfrm>
            <a:off x="457200" y="3938588"/>
            <a:ext cx="8229600" cy="2187575"/>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日期占位符 3"/>
          <p:cNvSpPr>
            <a:spLocks noGrp="1"/>
          </p:cNvSpPr>
          <p:nvPr>
            <p:ph type="dt" sz="half" idx="10"/>
          </p:nvPr>
        </p:nvSpPr>
        <p:spPr/>
        <p:txBody>
          <a:bodyPr/>
          <a:lstStyle>
            <a:lvl1pPr>
              <a:defRPr/>
            </a:lvl1pPr>
          </a:lstStyle>
          <a:p>
            <a:pPr>
              <a:defRPr/>
            </a:pPr>
            <a:fld id="{136F4DC2-EF8C-4BAE-8117-9D76BE55195A}" type="datetimeFigureOut">
              <a:rPr lang="zh-CN" altLang="en-US"/>
              <a:pPr>
                <a:defRPr/>
              </a:pPr>
              <a:t>2016/4/13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D1DA163-BED6-4BF5-9C9F-B67D9BE29530}"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ltLang="zh-CN"/>
              <a:t>Click to edit Master title style</a:t>
            </a:r>
            <a:endParaRPr lang="zh-CN" altLang="en-US"/>
          </a:p>
        </p:txBody>
      </p:sp>
      <p:sp>
        <p:nvSpPr>
          <p:cNvPr id="3" name="Content Placeholder 2"/>
          <p:cNvSpPr>
            <a:spLocks noGrp="1"/>
          </p:cNvSpPr>
          <p:nvPr>
            <p:ph sz="half" idx="1"/>
          </p:nvPr>
        </p:nvSpPr>
        <p:spPr>
          <a:xfrm>
            <a:off x="457200" y="1600200"/>
            <a:ext cx="4038600" cy="4525963"/>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p:cNvSpPr>
            <a:spLocks noGrp="1"/>
          </p:cNvSpPr>
          <p:nvPr>
            <p:ph type="body" sz="half" idx="2"/>
          </p:nvPr>
        </p:nvSpPr>
        <p:spPr>
          <a:xfrm>
            <a:off x="4648200" y="1600200"/>
            <a:ext cx="4038600" cy="4525963"/>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日期占位符 3"/>
          <p:cNvSpPr>
            <a:spLocks noGrp="1"/>
          </p:cNvSpPr>
          <p:nvPr>
            <p:ph type="dt" sz="half" idx="10"/>
          </p:nvPr>
        </p:nvSpPr>
        <p:spPr/>
        <p:txBody>
          <a:bodyPr/>
          <a:lstStyle>
            <a:lvl1pPr>
              <a:defRPr/>
            </a:lvl1pPr>
          </a:lstStyle>
          <a:p>
            <a:pPr>
              <a:defRPr/>
            </a:pPr>
            <a:fld id="{7E9EF4D1-4F92-4AB4-81CD-B0B7ADB3802C}" type="datetimeFigureOut">
              <a:rPr lang="zh-CN" altLang="en-US"/>
              <a:pPr>
                <a:defRPr/>
              </a:pPr>
              <a:t>2016/4/13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E86151-FB39-4EC4-9B3A-B87D962EB2B3}"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60A6A80-F561-448B-9A52-72A266BE5048}" type="datetimeFigureOut">
              <a:rPr lang="zh-CN" altLang="en-US"/>
              <a:pPr>
                <a:defRPr/>
              </a:pPr>
              <a:t>2016/4/13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BC58933-FF0D-44E6-90A9-772BF37AAC5F}"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B74DEF1C-BE24-425D-90CA-868C673713A1}" type="datetimeFigureOut">
              <a:rPr lang="zh-CN" altLang="en-US"/>
              <a:pPr>
                <a:defRPr/>
              </a:pPr>
              <a:t>2016/4/13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2F2346E-BCBA-49ED-9E62-2D87BA51530E}"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2EE6FA35-C803-4AD6-A8A6-60D75E2FD28D}" type="datetimeFigureOut">
              <a:rPr lang="zh-CN" altLang="en-US"/>
              <a:pPr>
                <a:defRPr/>
              </a:pPr>
              <a:t>2016/4/13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7AE9D6A-DE75-4DBA-87AC-AF962D843B02}"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62B212DA-ABCD-4A76-A8BF-C01211D13612}" type="datetimeFigureOut">
              <a:rPr lang="zh-CN" altLang="en-US"/>
              <a:pPr>
                <a:defRPr/>
              </a:pPr>
              <a:t>2016/4/13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8DEF6D9-8014-46CB-AA64-5E14EB245256}"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518849DD-9EAA-4598-B96D-609B7F231B79}" type="datetimeFigureOut">
              <a:rPr lang="zh-CN" altLang="en-US"/>
              <a:pPr>
                <a:defRPr/>
              </a:pPr>
              <a:t>2016/4/13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A9A594DE-B5C3-4AB1-B775-7C8B57668F71}"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B5227872-30F2-42BD-8D45-F899CE789CD9}" type="datetimeFigureOut">
              <a:rPr lang="zh-CN" altLang="en-US"/>
              <a:pPr>
                <a:defRPr/>
              </a:pPr>
              <a:t>2016/4/13</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3298BBE-3FF5-4FFF-8A8F-BAFB8AC999A0}"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0D662D0-6225-4C59-AE25-F7DAD0CC622C}" type="datetimeFigureOut">
              <a:rPr lang="zh-CN" altLang="en-US"/>
              <a:pPr>
                <a:defRPr/>
              </a:pPr>
              <a:t>2016/4/13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453BE1E-E90E-4B54-8FE9-881837C1AD3C}"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4D94314-3391-4B69-B3D5-CEC12A25DD88}" type="datetimeFigureOut">
              <a:rPr lang="zh-CN" altLang="en-US"/>
              <a:pPr>
                <a:defRPr/>
              </a:pPr>
              <a:t>2016/4/13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53A34E2-3C71-4F24-B750-AE4CC40B6F51}"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2B3CE8CD-B613-4781-A503-12295E7CB763}" type="datetimeFigureOut">
              <a:rPr lang="zh-CN" altLang="en-US"/>
              <a:pPr>
                <a:defRPr/>
              </a:pPr>
              <a:t>2016/4/13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9DEBAEB1-79EB-4CF3-B3CD-A902BE8B79C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6" r:id="rId2"/>
    <p:sldLayoutId id="2147483665" r:id="rId3"/>
    <p:sldLayoutId id="2147483664" r:id="rId4"/>
    <p:sldLayoutId id="2147483663" r:id="rId5"/>
    <p:sldLayoutId id="2147483662" r:id="rId6"/>
    <p:sldLayoutId id="2147483661" r:id="rId7"/>
    <p:sldLayoutId id="2147483660" r:id="rId8"/>
    <p:sldLayoutId id="2147483659" r:id="rId9"/>
    <p:sldLayoutId id="2147483658" r:id="rId10"/>
    <p:sldLayoutId id="2147483657" r:id="rId11"/>
    <p:sldLayoutId id="2147483656" r:id="rId12"/>
    <p:sldLayoutId id="2147483655" r:id="rId13"/>
    <p:sldLayoutId id="2147483654" r:id="rId14"/>
    <p:sldLayoutId id="2147483653" r:id="rId15"/>
    <p:sldLayoutId id="2147483652" r:id="rId16"/>
    <p:sldLayoutId id="2147483651" r:id="rId17"/>
    <p:sldLayoutId id="2147483650" r:id="rId18"/>
    <p:sldLayoutId id="2147483649" r:id="rId19"/>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40635;&#39118;&#20013;&#26399;&#35780;&#20272;&#33258;&#26597;&#34920;.doc"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a:xfrm>
            <a:off x="684213" y="765175"/>
            <a:ext cx="7772400" cy="2881313"/>
          </a:xfrm>
        </p:spPr>
        <p:txBody>
          <a:bodyPr/>
          <a:lstStyle/>
          <a:p>
            <a:pPr>
              <a:lnSpc>
                <a:spcPct val="120000"/>
              </a:lnSpc>
              <a:defRPr/>
            </a:pPr>
            <a:r>
              <a:rPr lang="zh-CN" altLang="en-US" sz="6600" b="1" dirty="0" smtClean="0">
                <a:solidFill>
                  <a:schemeClr val="tx2"/>
                </a:solidFill>
                <a:effectLst>
                  <a:outerShdw blurRad="38100" dist="38100" dir="2700000" algn="tl">
                    <a:srgbClr val="C0C0C0"/>
                  </a:outerShdw>
                </a:effectLst>
                <a:latin typeface="黑体" pitchFamily="2" charset="-122"/>
                <a:ea typeface="黑体" pitchFamily="2" charset="-122"/>
              </a:rPr>
              <a:t>百色市</a:t>
            </a:r>
            <a:r>
              <a:rPr lang="zh-CN" altLang="zh-CN" sz="6600" b="1" dirty="0" smtClean="0">
                <a:solidFill>
                  <a:schemeClr val="tx2"/>
                </a:solidFill>
                <a:effectLst>
                  <a:outerShdw blurRad="38100" dist="38100" dir="2700000" algn="tl">
                    <a:srgbClr val="C0C0C0"/>
                  </a:outerShdw>
                </a:effectLst>
                <a:latin typeface="黑体" pitchFamily="2" charset="-122"/>
                <a:ea typeface="黑体" pitchFamily="2" charset="-122"/>
              </a:rPr>
              <a:t>消麻危害规划</a:t>
            </a:r>
            <a:r>
              <a:rPr lang="zh-CN" altLang="en-US" sz="6600" b="1" dirty="0" smtClean="0">
                <a:solidFill>
                  <a:schemeClr val="tx2"/>
                </a:solidFill>
                <a:effectLst>
                  <a:outerShdw blurRad="38100" dist="38100" dir="2700000" algn="tl">
                    <a:srgbClr val="C0C0C0"/>
                  </a:outerShdw>
                </a:effectLst>
                <a:latin typeface="黑体" pitchFamily="2" charset="-122"/>
                <a:ea typeface="黑体" pitchFamily="2" charset="-122"/>
              </a:rPr>
              <a:t/>
            </a:r>
            <a:br>
              <a:rPr lang="zh-CN" altLang="en-US" sz="6600" b="1" dirty="0" smtClean="0">
                <a:solidFill>
                  <a:schemeClr val="tx2"/>
                </a:solidFill>
                <a:effectLst>
                  <a:outerShdw blurRad="38100" dist="38100" dir="2700000" algn="tl">
                    <a:srgbClr val="C0C0C0"/>
                  </a:outerShdw>
                </a:effectLst>
                <a:latin typeface="黑体" pitchFamily="2" charset="-122"/>
                <a:ea typeface="黑体" pitchFamily="2" charset="-122"/>
              </a:rPr>
            </a:br>
            <a:r>
              <a:rPr lang="zh-CN" altLang="en-US" sz="6600" b="1" dirty="0" smtClean="0">
                <a:solidFill>
                  <a:schemeClr val="tx2"/>
                </a:solidFill>
                <a:effectLst>
                  <a:outerShdw blurRad="38100" dist="38100" dir="2700000" algn="tl">
                    <a:srgbClr val="C0C0C0"/>
                  </a:outerShdw>
                </a:effectLst>
                <a:latin typeface="黑体" pitchFamily="2" charset="-122"/>
                <a:ea typeface="黑体" pitchFamily="2" charset="-122"/>
              </a:rPr>
              <a:t>中期评估方案解读</a:t>
            </a:r>
            <a:endParaRPr lang="en-US" altLang="zh-CN" sz="6600" dirty="0" smtClean="0">
              <a:solidFill>
                <a:schemeClr val="tx2"/>
              </a:solidFill>
              <a:latin typeface="黑体" pitchFamily="2" charset="-122"/>
              <a:ea typeface="黑体" pitchFamily="2" charset="-122"/>
            </a:endParaRPr>
          </a:p>
        </p:txBody>
      </p:sp>
      <p:sp>
        <p:nvSpPr>
          <p:cNvPr id="58371" name="Rectangle 3"/>
          <p:cNvSpPr>
            <a:spLocks noGrp="1"/>
          </p:cNvSpPr>
          <p:nvPr>
            <p:ph type="subTitle" idx="1"/>
          </p:nvPr>
        </p:nvSpPr>
        <p:spPr>
          <a:xfrm>
            <a:off x="1476375" y="4437112"/>
            <a:ext cx="6400800" cy="1296938"/>
          </a:xfrm>
        </p:spPr>
        <p:txBody>
          <a:bodyPr/>
          <a:lstStyle/>
          <a:p>
            <a:pPr>
              <a:lnSpc>
                <a:spcPct val="80000"/>
              </a:lnSpc>
              <a:defRPr/>
            </a:pPr>
            <a:r>
              <a:rPr lang="zh-CN" altLang="en-US" sz="2800" b="1" dirty="0" smtClean="0">
                <a:solidFill>
                  <a:schemeClr val="tx1"/>
                </a:solidFill>
                <a:effectLst>
                  <a:outerShdw blurRad="38100" dist="38100" dir="2700000" algn="tl">
                    <a:srgbClr val="C0C0C0"/>
                  </a:outerShdw>
                </a:effectLst>
                <a:latin typeface="华文新魏" pitchFamily="2" charset="-122"/>
                <a:ea typeface="华文新魏" pitchFamily="2" charset="-122"/>
              </a:rPr>
              <a:t>百色市皮肤病防治院</a:t>
            </a:r>
            <a:endParaRPr lang="en-US" altLang="zh-CN" sz="2800" b="1" dirty="0" smtClean="0">
              <a:solidFill>
                <a:schemeClr val="tx1"/>
              </a:solidFill>
              <a:effectLst>
                <a:outerShdw blurRad="38100" dist="38100" dir="2700000" algn="tl">
                  <a:srgbClr val="C0C0C0"/>
                </a:outerShdw>
              </a:effectLst>
              <a:latin typeface="华文新魏" pitchFamily="2" charset="-122"/>
              <a:ea typeface="华文新魏" pitchFamily="2" charset="-122"/>
            </a:endParaRPr>
          </a:p>
          <a:p>
            <a:pPr>
              <a:lnSpc>
                <a:spcPct val="80000"/>
              </a:lnSpc>
              <a:defRPr/>
            </a:pPr>
            <a:r>
              <a:rPr lang="zh-CN" altLang="en-US" sz="2800" b="1" dirty="0" smtClean="0">
                <a:solidFill>
                  <a:schemeClr val="tx1"/>
                </a:solidFill>
                <a:effectLst>
                  <a:outerShdw blurRad="38100" dist="38100" dir="2700000" algn="tl">
                    <a:srgbClr val="C0C0C0"/>
                  </a:outerShdw>
                </a:effectLst>
                <a:latin typeface="华文新魏" pitchFamily="2" charset="-122"/>
                <a:ea typeface="华文新魏" pitchFamily="2" charset="-122"/>
              </a:rPr>
              <a:t>何丰果</a:t>
            </a:r>
          </a:p>
          <a:p>
            <a:pPr>
              <a:lnSpc>
                <a:spcPct val="80000"/>
              </a:lnSpc>
              <a:defRPr/>
            </a:pPr>
            <a:r>
              <a:rPr lang="en-US" altLang="zh-CN" sz="2800" b="1" dirty="0" smtClean="0">
                <a:solidFill>
                  <a:schemeClr val="tx1"/>
                </a:solidFill>
                <a:effectLst>
                  <a:outerShdw blurRad="38100" dist="38100" dir="2700000" algn="tl">
                    <a:srgbClr val="C0C0C0"/>
                  </a:outerShdw>
                </a:effectLst>
                <a:latin typeface="华文新魏" pitchFamily="2" charset="-122"/>
                <a:ea typeface="华文新魏" pitchFamily="2" charset="-122"/>
              </a:rPr>
              <a:t>2016</a:t>
            </a:r>
            <a:r>
              <a:rPr lang="zh-CN" altLang="en-US" sz="2800" b="1" dirty="0" smtClean="0">
                <a:solidFill>
                  <a:schemeClr val="tx1"/>
                </a:solidFill>
                <a:effectLst>
                  <a:outerShdw blurRad="38100" dist="38100" dir="2700000" algn="tl">
                    <a:srgbClr val="C0C0C0"/>
                  </a:outerShdw>
                </a:effectLst>
                <a:latin typeface="华文新魏" pitchFamily="2" charset="-122"/>
                <a:ea typeface="华文新魏" pitchFamily="2" charset="-122"/>
              </a:rPr>
              <a:t>年</a:t>
            </a:r>
            <a:r>
              <a:rPr lang="en-US" altLang="zh-CN" sz="2800" b="1" dirty="0" smtClean="0">
                <a:solidFill>
                  <a:schemeClr val="tx1"/>
                </a:solidFill>
                <a:effectLst>
                  <a:outerShdw blurRad="38100" dist="38100" dir="2700000" algn="tl">
                    <a:srgbClr val="C0C0C0"/>
                  </a:outerShdw>
                </a:effectLst>
                <a:latin typeface="华文新魏" pitchFamily="2" charset="-122"/>
                <a:ea typeface="华文新魏" pitchFamily="2" charset="-122"/>
              </a:rPr>
              <a:t>4</a:t>
            </a:r>
            <a:r>
              <a:rPr lang="zh-CN" altLang="en-US" sz="2800" b="1" dirty="0" smtClean="0">
                <a:solidFill>
                  <a:schemeClr val="tx1"/>
                </a:solidFill>
                <a:effectLst>
                  <a:outerShdw blurRad="38100" dist="38100" dir="2700000" algn="tl">
                    <a:srgbClr val="C0C0C0"/>
                  </a:outerShdw>
                </a:effectLst>
                <a:latin typeface="华文新魏" pitchFamily="2" charset="-122"/>
                <a:ea typeface="华文新魏" pitchFamily="2" charset="-122"/>
              </a:rPr>
              <a:t>月</a:t>
            </a:r>
            <a:r>
              <a:rPr lang="en-US" altLang="zh-CN" sz="2800" b="1" dirty="0" smtClean="0">
                <a:solidFill>
                  <a:schemeClr val="tx1"/>
                </a:solidFill>
                <a:effectLst>
                  <a:outerShdw blurRad="38100" dist="38100" dir="2700000" algn="tl">
                    <a:srgbClr val="C0C0C0"/>
                  </a:outerShdw>
                </a:effectLst>
                <a:latin typeface="华文新魏" pitchFamily="2" charset="-122"/>
                <a:ea typeface="华文新魏" pitchFamily="2" charset="-122"/>
              </a:rPr>
              <a:t>13</a:t>
            </a:r>
            <a:r>
              <a:rPr lang="zh-CN" altLang="en-US" sz="2800" b="1" dirty="0" smtClean="0">
                <a:solidFill>
                  <a:schemeClr val="tx1"/>
                </a:solidFill>
                <a:effectLst>
                  <a:outerShdw blurRad="38100" dist="38100" dir="2700000" algn="tl">
                    <a:srgbClr val="C0C0C0"/>
                  </a:outerShdw>
                </a:effectLst>
                <a:latin typeface="华文新魏" pitchFamily="2" charset="-122"/>
                <a:ea typeface="华文新魏" pitchFamily="2" charset="-122"/>
              </a:rPr>
              <a:t>日</a:t>
            </a:r>
            <a:endParaRPr lang="en-US" altLang="zh-CN" sz="2800" b="1" dirty="0" smtClean="0">
              <a:solidFill>
                <a:schemeClr val="tx1"/>
              </a:solidFill>
              <a:effectLst>
                <a:outerShdw blurRad="38100" dist="38100" dir="2700000" algn="tl">
                  <a:srgbClr val="C0C0C0"/>
                </a:outerShdw>
              </a:effectLst>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smtClean="0">
                <a:hlinkClick r:id="rId2" action="ppaction://hlinkfile"/>
              </a:rPr>
              <a:t>麻风中期评估自查表</a:t>
            </a:r>
            <a:r>
              <a:rPr lang="en-US" altLang="zh-CN" dirty="0" smtClean="0">
                <a:hlinkClick r:id="rId2" action="ppaction://hlinkfile"/>
              </a:rPr>
              <a:t>.doc</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a:xfrm>
            <a:off x="611188" y="476250"/>
            <a:ext cx="8229600" cy="1143000"/>
          </a:xfrm>
        </p:spPr>
        <p:txBody>
          <a:bodyPr/>
          <a:lstStyle/>
          <a:p>
            <a:pPr>
              <a:defRPr/>
            </a:pPr>
            <a:r>
              <a:rPr lang="zh-CN" altLang="en-US" b="1" smtClean="0">
                <a:solidFill>
                  <a:schemeClr val="tx2"/>
                </a:solidFill>
                <a:effectLst>
                  <a:outerShdw blurRad="38100" dist="38100" dir="2700000" algn="tl">
                    <a:srgbClr val="C0C0C0"/>
                  </a:outerShdw>
                </a:effectLst>
                <a:ea typeface="黑体" pitchFamily="2" charset="-122"/>
              </a:rPr>
              <a:t>中期评估报告（撰写框架）</a:t>
            </a:r>
          </a:p>
        </p:txBody>
      </p:sp>
      <p:sp>
        <p:nvSpPr>
          <p:cNvPr id="34819" name="Rectangle 3"/>
          <p:cNvSpPr>
            <a:spLocks noGrp="1"/>
          </p:cNvSpPr>
          <p:nvPr>
            <p:ph type="body" idx="1"/>
          </p:nvPr>
        </p:nvSpPr>
        <p:spPr>
          <a:xfrm>
            <a:off x="1187450" y="1628775"/>
            <a:ext cx="7056438" cy="4492625"/>
          </a:xfrm>
        </p:spPr>
        <p:txBody>
          <a:bodyPr/>
          <a:lstStyle/>
          <a:p>
            <a:pPr>
              <a:lnSpc>
                <a:spcPct val="110000"/>
              </a:lnSpc>
              <a:buFont typeface="Arial" charset="0"/>
              <a:buNone/>
              <a:defRPr/>
            </a:pPr>
            <a:r>
              <a:rPr lang="zh-CN" altLang="en-US" sz="2800" b="1" smtClean="0">
                <a:solidFill>
                  <a:schemeClr val="tx2"/>
                </a:solidFill>
                <a:effectLst>
                  <a:outerShdw blurRad="38100" dist="38100" dir="2700000" algn="tl">
                    <a:srgbClr val="C0C0C0"/>
                  </a:outerShdw>
                </a:effectLst>
                <a:ea typeface="黑体" pitchFamily="2" charset="-122"/>
              </a:rPr>
              <a:t>一、基本情况</a:t>
            </a:r>
          </a:p>
          <a:p>
            <a:pPr>
              <a:lnSpc>
                <a:spcPct val="110000"/>
              </a:lnSpc>
              <a:buFont typeface="Arial" charset="0"/>
              <a:buNone/>
              <a:defRPr/>
            </a:pPr>
            <a:r>
              <a:rPr lang="zh-CN" altLang="en-US" sz="2800" b="1" smtClean="0">
                <a:solidFill>
                  <a:schemeClr val="tx2"/>
                </a:solidFill>
                <a:effectLst>
                  <a:outerShdw blurRad="38100" dist="38100" dir="2700000" algn="tl">
                    <a:srgbClr val="C0C0C0"/>
                  </a:outerShdw>
                </a:effectLst>
                <a:ea typeface="黑体" pitchFamily="2" charset="-122"/>
              </a:rPr>
              <a:t>二、规划主要目标完成情况</a:t>
            </a:r>
          </a:p>
          <a:p>
            <a:pPr>
              <a:lnSpc>
                <a:spcPct val="110000"/>
              </a:lnSpc>
              <a:buFont typeface="Arial" charset="0"/>
              <a:buNone/>
              <a:defRPr/>
            </a:pPr>
            <a:r>
              <a:rPr lang="zh-CN" altLang="en-US" sz="2800" b="1" smtClean="0">
                <a:solidFill>
                  <a:schemeClr val="tx2"/>
                </a:solidFill>
                <a:effectLst>
                  <a:outerShdw blurRad="38100" dist="38100" dir="2700000" algn="tl">
                    <a:srgbClr val="C0C0C0"/>
                  </a:outerShdw>
                </a:effectLst>
                <a:ea typeface="黑体" pitchFamily="2" charset="-122"/>
              </a:rPr>
              <a:t>三、评估结果</a:t>
            </a:r>
            <a:r>
              <a:rPr lang="en-US" altLang="zh-CN" sz="2800" b="1" smtClean="0">
                <a:solidFill>
                  <a:schemeClr val="tx2"/>
                </a:solidFill>
                <a:effectLst>
                  <a:outerShdw blurRad="38100" dist="38100" dir="2700000" algn="tl">
                    <a:srgbClr val="C0C0C0"/>
                  </a:outerShdw>
                </a:effectLst>
                <a:ea typeface="黑体" pitchFamily="2" charset="-122"/>
              </a:rPr>
              <a:t>: </a:t>
            </a:r>
            <a:r>
              <a:rPr lang="zh-CN" altLang="en-US" sz="2800" b="1" smtClean="0">
                <a:solidFill>
                  <a:schemeClr val="accent2"/>
                </a:solidFill>
                <a:effectLst>
                  <a:outerShdw blurRad="38100" dist="38100" dir="2700000" algn="tl">
                    <a:srgbClr val="C0C0C0"/>
                  </a:outerShdw>
                </a:effectLst>
                <a:ea typeface="楷体_GB2312" pitchFamily="49" charset="-122"/>
              </a:rPr>
              <a:t>包括覆盖地区、受益人群、防治工作、防治效果、指标完成情况、保障措施与能力建设等</a:t>
            </a:r>
            <a:endParaRPr lang="zh-CN" altLang="en-US" sz="2800" b="1" smtClean="0">
              <a:solidFill>
                <a:schemeClr val="accent2"/>
              </a:solidFill>
              <a:effectLst>
                <a:outerShdw blurRad="38100" dist="38100" dir="2700000" algn="tl">
                  <a:srgbClr val="C0C0C0"/>
                </a:outerShdw>
              </a:effectLst>
              <a:ea typeface="黑体" pitchFamily="2" charset="-122"/>
            </a:endParaRPr>
          </a:p>
          <a:p>
            <a:pPr>
              <a:lnSpc>
                <a:spcPct val="110000"/>
              </a:lnSpc>
              <a:buFont typeface="Arial" charset="0"/>
              <a:buNone/>
              <a:defRPr/>
            </a:pPr>
            <a:r>
              <a:rPr lang="zh-CN" altLang="en-US" sz="2800" b="1" smtClean="0">
                <a:solidFill>
                  <a:schemeClr val="tx2"/>
                </a:solidFill>
                <a:effectLst>
                  <a:outerShdw blurRad="38100" dist="38100" dir="2700000" algn="tl">
                    <a:srgbClr val="C0C0C0"/>
                  </a:outerShdw>
                </a:effectLst>
                <a:ea typeface="黑体" pitchFamily="2" charset="-122"/>
              </a:rPr>
              <a:t>四、主要成绩及经验</a:t>
            </a:r>
          </a:p>
          <a:p>
            <a:pPr>
              <a:lnSpc>
                <a:spcPct val="110000"/>
              </a:lnSpc>
              <a:buFont typeface="Arial" charset="0"/>
              <a:buNone/>
              <a:defRPr/>
            </a:pPr>
            <a:r>
              <a:rPr lang="zh-CN" altLang="en-US" sz="2800" b="1" smtClean="0">
                <a:solidFill>
                  <a:schemeClr val="tx2"/>
                </a:solidFill>
                <a:effectLst>
                  <a:outerShdw blurRad="38100" dist="38100" dir="2700000" algn="tl">
                    <a:srgbClr val="C0C0C0"/>
                  </a:outerShdw>
                </a:effectLst>
                <a:ea typeface="黑体" pitchFamily="2" charset="-122"/>
              </a:rPr>
              <a:t>五、主要问题及建议</a:t>
            </a:r>
          </a:p>
          <a:p>
            <a:pPr>
              <a:lnSpc>
                <a:spcPct val="110000"/>
              </a:lnSpc>
              <a:buFont typeface="Arial" charset="0"/>
              <a:buNone/>
              <a:defRPr/>
            </a:pPr>
            <a:r>
              <a:rPr lang="zh-CN" altLang="en-US" sz="2800" b="1" smtClean="0">
                <a:solidFill>
                  <a:schemeClr val="tx2"/>
                </a:solidFill>
                <a:effectLst>
                  <a:outerShdw blurRad="38100" dist="38100" dir="2700000" algn="tl">
                    <a:srgbClr val="C0C0C0"/>
                  </a:outerShdw>
                </a:effectLst>
                <a:ea typeface="黑体" pitchFamily="2" charset="-122"/>
              </a:rPr>
              <a:t>六、附表</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p:cNvSpPr>
          <p:nvPr>
            <p:ph type="title"/>
          </p:nvPr>
        </p:nvSpPr>
        <p:spPr/>
        <p:txBody>
          <a:bodyPr/>
          <a:lstStyle/>
          <a:p>
            <a:pPr>
              <a:defRPr/>
            </a:pPr>
            <a:r>
              <a:rPr lang="zh-CN" altLang="en-US" b="1" smtClean="0">
                <a:solidFill>
                  <a:schemeClr val="tx2"/>
                </a:solidFill>
                <a:effectLst>
                  <a:outerShdw blurRad="38100" dist="38100" dir="2700000" algn="tl">
                    <a:srgbClr val="C0C0C0"/>
                  </a:outerShdw>
                </a:effectLst>
                <a:ea typeface="黑体" pitchFamily="2" charset="-122"/>
              </a:rPr>
              <a:t>补充说明</a:t>
            </a:r>
          </a:p>
        </p:txBody>
      </p:sp>
      <p:pic>
        <p:nvPicPr>
          <p:cNvPr id="89090" name="Picture 4"/>
          <p:cNvPicPr>
            <a:picLocks noGrp="1" noChangeAspect="1" noChangeArrowheads="1"/>
          </p:cNvPicPr>
          <p:nvPr>
            <p:ph sz="half" idx="1"/>
          </p:nvPr>
        </p:nvPicPr>
        <p:blipFill>
          <a:blip r:embed="rId2" cstate="print"/>
          <a:srcRect/>
          <a:stretch>
            <a:fillRect/>
          </a:stretch>
        </p:blipFill>
        <p:spPr>
          <a:xfrm>
            <a:off x="611188" y="1268413"/>
            <a:ext cx="4038600" cy="4525962"/>
          </a:xfrm>
        </p:spPr>
      </p:pic>
      <p:sp>
        <p:nvSpPr>
          <p:cNvPr id="61445" name="Rectangle 5"/>
          <p:cNvSpPr>
            <a:spLocks noGrp="1"/>
          </p:cNvSpPr>
          <p:nvPr>
            <p:ph type="body" sz="half" idx="2"/>
          </p:nvPr>
        </p:nvSpPr>
        <p:spPr>
          <a:xfrm>
            <a:off x="4427538" y="2133600"/>
            <a:ext cx="3960812" cy="3700463"/>
          </a:xfrm>
        </p:spPr>
        <p:txBody>
          <a:bodyPr/>
          <a:lstStyle/>
          <a:p>
            <a:pPr>
              <a:lnSpc>
                <a:spcPct val="90000"/>
              </a:lnSpc>
              <a:defRPr/>
            </a:pPr>
            <a:r>
              <a:rPr lang="zh-CN" altLang="en-US" sz="2800" b="1" smtClean="0">
                <a:solidFill>
                  <a:schemeClr val="tx2"/>
                </a:solidFill>
                <a:effectLst>
                  <a:outerShdw blurRad="38100" dist="38100" dir="2700000" algn="tl">
                    <a:srgbClr val="C0C0C0"/>
                  </a:outerShdw>
                </a:effectLst>
                <a:latin typeface="黑体" pitchFamily="2" charset="-122"/>
                <a:ea typeface="黑体" pitchFamily="2" charset="-122"/>
              </a:rPr>
              <a:t>覆盖地区数</a:t>
            </a:r>
          </a:p>
          <a:p>
            <a:pPr>
              <a:lnSpc>
                <a:spcPct val="90000"/>
              </a:lnSpc>
              <a:buFont typeface="Arial" charset="0"/>
              <a:buNone/>
              <a:defRPr/>
            </a:pPr>
            <a:r>
              <a:rPr lang="zh-CN" altLang="en-US" sz="2400" b="1" smtClean="0">
                <a:solidFill>
                  <a:srgbClr val="EB3623"/>
                </a:solidFill>
                <a:effectLst>
                  <a:outerShdw blurRad="38100" dist="38100" dir="2700000" algn="tl">
                    <a:srgbClr val="C0C0C0"/>
                  </a:outerShdw>
                </a:effectLst>
                <a:latin typeface="楷体_GB2312" pitchFamily="49" charset="-122"/>
                <a:ea typeface="楷体_GB2312" pitchFamily="49" charset="-122"/>
              </a:rPr>
              <a:t>  以县</a:t>
            </a:r>
            <a:r>
              <a:rPr lang="en-US" altLang="zh-CN" sz="2400" b="1" smtClean="0">
                <a:solidFill>
                  <a:srgbClr val="EB3623"/>
                </a:solidFill>
                <a:effectLst>
                  <a:outerShdw blurRad="38100" dist="38100" dir="2700000" algn="tl">
                    <a:srgbClr val="C0C0C0"/>
                  </a:outerShdw>
                </a:effectLst>
                <a:latin typeface="楷体_GB2312" pitchFamily="49" charset="-122"/>
                <a:ea typeface="楷体_GB2312" pitchFamily="49" charset="-122"/>
              </a:rPr>
              <a:t>(</a:t>
            </a:r>
            <a:r>
              <a:rPr lang="zh-CN" altLang="en-US" sz="2400" b="1" smtClean="0">
                <a:solidFill>
                  <a:srgbClr val="EB3623"/>
                </a:solidFill>
                <a:effectLst>
                  <a:outerShdw blurRad="38100" dist="38100" dir="2700000" algn="tl">
                    <a:srgbClr val="C0C0C0"/>
                  </a:outerShdw>
                </a:effectLst>
                <a:latin typeface="楷体_GB2312" pitchFamily="49" charset="-122"/>
                <a:ea typeface="楷体_GB2312" pitchFamily="49" charset="-122"/>
              </a:rPr>
              <a:t>市、区</a:t>
            </a:r>
            <a:r>
              <a:rPr lang="en-US" altLang="zh-CN" sz="2400" b="1" smtClean="0">
                <a:solidFill>
                  <a:srgbClr val="EB3623"/>
                </a:solidFill>
                <a:effectLst>
                  <a:outerShdw blurRad="38100" dist="38100" dir="2700000" algn="tl">
                    <a:srgbClr val="C0C0C0"/>
                  </a:outerShdw>
                </a:effectLst>
                <a:latin typeface="楷体_GB2312" pitchFamily="49" charset="-122"/>
                <a:ea typeface="楷体_GB2312" pitchFamily="49" charset="-122"/>
              </a:rPr>
              <a:t>)</a:t>
            </a:r>
            <a:r>
              <a:rPr lang="zh-CN" altLang="en-US" sz="2400" b="1" smtClean="0">
                <a:solidFill>
                  <a:srgbClr val="EB3623"/>
                </a:solidFill>
                <a:effectLst>
                  <a:outerShdw blurRad="38100" dist="38100" dir="2700000" algn="tl">
                    <a:srgbClr val="C0C0C0"/>
                  </a:outerShdw>
                </a:effectLst>
                <a:latin typeface="楷体_GB2312" pitchFamily="49" charset="-122"/>
                <a:ea typeface="楷体_GB2312" pitchFamily="49" charset="-122"/>
              </a:rPr>
              <a:t>为单位数</a:t>
            </a:r>
          </a:p>
          <a:p>
            <a:pPr>
              <a:lnSpc>
                <a:spcPct val="90000"/>
              </a:lnSpc>
              <a:defRPr/>
            </a:pPr>
            <a:endParaRPr lang="zh-CN" altLang="en-US" sz="2400" b="1" smtClean="0">
              <a:solidFill>
                <a:srgbClr val="EB3623"/>
              </a:solidFill>
              <a:effectLst>
                <a:outerShdw blurRad="38100" dist="38100" dir="2700000" algn="tl">
                  <a:srgbClr val="C0C0C0"/>
                </a:outerShdw>
              </a:effectLst>
              <a:latin typeface="楷体_GB2312" pitchFamily="49" charset="-122"/>
              <a:ea typeface="楷体_GB2312" pitchFamily="49" charset="-122"/>
            </a:endParaRPr>
          </a:p>
          <a:p>
            <a:pPr>
              <a:lnSpc>
                <a:spcPct val="90000"/>
              </a:lnSpc>
              <a:defRPr/>
            </a:pPr>
            <a:r>
              <a:rPr lang="zh-CN" altLang="en-US" sz="2800" b="1" smtClean="0">
                <a:solidFill>
                  <a:schemeClr val="tx2"/>
                </a:solidFill>
                <a:effectLst>
                  <a:outerShdw blurRad="38100" dist="38100" dir="2700000" algn="tl">
                    <a:srgbClr val="C0C0C0"/>
                  </a:outerShdw>
                </a:effectLst>
                <a:latin typeface="黑体" pitchFamily="2" charset="-122"/>
                <a:ea typeface="黑体" pitchFamily="2" charset="-122"/>
              </a:rPr>
              <a:t>受益人群数</a:t>
            </a:r>
          </a:p>
          <a:p>
            <a:pPr>
              <a:lnSpc>
                <a:spcPct val="90000"/>
              </a:lnSpc>
              <a:buFont typeface="Arial" charset="0"/>
              <a:buNone/>
              <a:defRPr/>
            </a:pPr>
            <a:r>
              <a:rPr lang="zh-CN" altLang="en-US" sz="2400" b="1" smtClean="0">
                <a:solidFill>
                  <a:schemeClr val="folHlink"/>
                </a:solidFill>
                <a:effectLst>
                  <a:outerShdw blurRad="38100" dist="38100" dir="2700000" algn="tl">
                    <a:srgbClr val="C0C0C0"/>
                  </a:outerShdw>
                </a:effectLst>
                <a:latin typeface="楷体_GB2312" pitchFamily="49" charset="-122"/>
                <a:ea typeface="楷体_GB2312" pitchFamily="49" charset="-122"/>
              </a:rPr>
              <a:t>  </a:t>
            </a:r>
            <a:r>
              <a:rPr lang="zh-CN" altLang="en-US" sz="2400" b="1" smtClean="0">
                <a:solidFill>
                  <a:srgbClr val="EB3623"/>
                </a:solidFill>
                <a:effectLst>
                  <a:outerShdw blurRad="38100" dist="38100" dir="2700000" algn="tl">
                    <a:srgbClr val="C0C0C0"/>
                  </a:outerShdw>
                </a:effectLst>
                <a:latin typeface="楷体_GB2312" pitchFamily="49" charset="-122"/>
                <a:ea typeface="楷体_GB2312" pitchFamily="49" charset="-122"/>
              </a:rPr>
              <a:t>麻风现症病例、治愈者以及密切按触者</a:t>
            </a:r>
          </a:p>
          <a:p>
            <a:pPr>
              <a:lnSpc>
                <a:spcPct val="90000"/>
              </a:lnSpc>
              <a:buFont typeface="Arial" charset="0"/>
              <a:buNone/>
              <a:defRPr/>
            </a:pPr>
            <a:r>
              <a:rPr lang="zh-CN" altLang="en-US" sz="2400" b="1" smtClean="0">
                <a:solidFill>
                  <a:srgbClr val="EB3623"/>
                </a:solidFill>
                <a:effectLst>
                  <a:outerShdw blurRad="38100" dist="38100" dir="2700000" algn="tl">
                    <a:srgbClr val="C0C0C0"/>
                  </a:outerShdw>
                </a:effectLst>
                <a:latin typeface="楷体_GB2312" pitchFamily="49" charset="-122"/>
                <a:ea typeface="楷体_GB2312" pitchFamily="49" charset="-122"/>
              </a:rPr>
              <a:t>  大众：消麻活动现场、健教宣传现场、防治知识调查现场</a:t>
            </a:r>
          </a:p>
        </p:txBody>
      </p:sp>
      <p:sp>
        <p:nvSpPr>
          <p:cNvPr id="89092" name="Line 6"/>
          <p:cNvSpPr>
            <a:spLocks noChangeShapeType="1"/>
          </p:cNvSpPr>
          <p:nvPr/>
        </p:nvSpPr>
        <p:spPr bwMode="auto">
          <a:xfrm>
            <a:off x="2843213" y="5300663"/>
            <a:ext cx="1152525" cy="0"/>
          </a:xfrm>
          <a:prstGeom prst="line">
            <a:avLst/>
          </a:prstGeom>
          <a:noFill/>
          <a:ln w="38100">
            <a:solidFill>
              <a:srgbClr val="FF0000"/>
            </a:solidFill>
            <a:round/>
            <a:headEnd/>
            <a:tailEnd/>
          </a:ln>
        </p:spPr>
        <p:txBody>
          <a:bodyPr/>
          <a:lstStyle/>
          <a:p>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4"/>
          <p:cNvSpPr>
            <a:spLocks noGrp="1"/>
          </p:cNvSpPr>
          <p:nvPr>
            <p:ph type="title"/>
          </p:nvPr>
        </p:nvSpPr>
        <p:spPr>
          <a:xfrm>
            <a:off x="457200" y="274638"/>
            <a:ext cx="8229600" cy="850900"/>
          </a:xfrm>
        </p:spPr>
        <p:txBody>
          <a:bodyPr/>
          <a:lstStyle/>
          <a:p>
            <a:r>
              <a:rPr lang="zh-CN" altLang="en-US" b="1" smtClean="0">
                <a:solidFill>
                  <a:schemeClr val="tx2"/>
                </a:solidFill>
                <a:ea typeface="黑体" pitchFamily="2" charset="-122"/>
              </a:rPr>
              <a:t>规划相关指标完成情况</a:t>
            </a:r>
          </a:p>
        </p:txBody>
      </p:sp>
      <p:graphicFrame>
        <p:nvGraphicFramePr>
          <p:cNvPr id="30802" name="Group 82"/>
          <p:cNvGraphicFramePr>
            <a:graphicFrameLocks noGrp="1"/>
          </p:cNvGraphicFramePr>
          <p:nvPr>
            <p:ph idx="1"/>
          </p:nvPr>
        </p:nvGraphicFramePr>
        <p:xfrm>
          <a:off x="611188" y="1196975"/>
          <a:ext cx="7918450" cy="4900361"/>
        </p:xfrm>
        <a:graphic>
          <a:graphicData uri="http://schemas.openxmlformats.org/drawingml/2006/table">
            <a:tbl>
              <a:tblPr/>
              <a:tblGrid>
                <a:gridCol w="431800"/>
                <a:gridCol w="3384550"/>
                <a:gridCol w="1368425"/>
                <a:gridCol w="911225"/>
                <a:gridCol w="911225"/>
                <a:gridCol w="911225"/>
              </a:tblGrid>
              <a:tr h="401638">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类别</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指标</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预期</a:t>
                      </a:r>
                    </a:p>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目标</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2010</a:t>
                      </a: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年底数据</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2015</a:t>
                      </a: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年底数据</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是否</a:t>
                      </a:r>
                    </a:p>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完成</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rowSpan="3">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总目标</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麻风现症病例数</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减少</a:t>
                      </a: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20% </a:t>
                      </a: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患病率＞</a:t>
                      </a: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1/</a:t>
                      </a: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万的县数</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患病率＞</a:t>
                      </a: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1/10</a:t>
                      </a: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万的县数</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156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rowSpan="3">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工作指标</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规则治疗率</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&gt;95%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不良反应治疗率</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密切接触者年检查率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&gt;95%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9100">
                <a:tc rowSpan="4">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效果指标</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早期发现率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1</a:t>
                      </a:r>
                      <a:r>
                        <a:rPr kumimoji="0" lang="zh-CN" altLang="en-US"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类</a:t>
                      </a:r>
                      <a:r>
                        <a:rPr kumimoji="0" lang="en-US" altLang="zh-CN"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70% </a:t>
                      </a:r>
                    </a:p>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2</a:t>
                      </a:r>
                      <a:r>
                        <a:rPr kumimoji="0" lang="zh-CN" altLang="en-US"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r>
                        <a:rPr kumimoji="0" lang="en-US" altLang="zh-CN"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3</a:t>
                      </a:r>
                      <a:r>
                        <a:rPr kumimoji="0" lang="zh-CN" altLang="en-US"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类</a:t>
                      </a:r>
                      <a:r>
                        <a:rPr kumimoji="0" lang="en-US" altLang="zh-CN"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新确诊病例</a:t>
                      </a: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2</a:t>
                      </a: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级畸残率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1</a:t>
                      </a:r>
                      <a:r>
                        <a:rPr kumimoji="0" lang="zh-CN" altLang="en-US"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类</a:t>
                      </a:r>
                      <a:r>
                        <a:rPr kumimoji="0" lang="en-US" altLang="zh-CN"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20% </a:t>
                      </a:r>
                    </a:p>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2</a:t>
                      </a:r>
                      <a:r>
                        <a:rPr kumimoji="0" lang="zh-CN" altLang="en-US"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r>
                        <a:rPr kumimoji="0" lang="en-US" altLang="zh-CN"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3</a:t>
                      </a:r>
                      <a:r>
                        <a:rPr kumimoji="0" lang="zh-CN" altLang="en-US"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类</a:t>
                      </a:r>
                      <a:r>
                        <a:rPr kumimoji="0" lang="en-US" altLang="zh-CN"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25%</a:t>
                      </a:r>
                      <a:endParaRPr kumimoji="0" lang="zh-CN" altLang="en-US" sz="1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治疗后</a:t>
                      </a: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2</a:t>
                      </a: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年内新发生畸残病例数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&lt;10%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公众麻风病知识知晓率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80%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4"/>
          <p:cNvSpPr>
            <a:spLocks noGrp="1"/>
          </p:cNvSpPr>
          <p:nvPr>
            <p:ph type="title"/>
          </p:nvPr>
        </p:nvSpPr>
        <p:spPr>
          <a:xfrm>
            <a:off x="468313" y="404813"/>
            <a:ext cx="8229600" cy="1143000"/>
          </a:xfrm>
        </p:spPr>
        <p:txBody>
          <a:bodyPr/>
          <a:lstStyle/>
          <a:p>
            <a:pPr>
              <a:defRPr/>
            </a:pPr>
            <a:r>
              <a:rPr lang="zh-CN" altLang="en-US" b="1" smtClean="0">
                <a:solidFill>
                  <a:schemeClr val="tx2"/>
                </a:solidFill>
                <a:effectLst>
                  <a:outerShdw blurRad="38100" dist="38100" dir="2700000" algn="tl">
                    <a:srgbClr val="C0C0C0"/>
                  </a:outerShdw>
                </a:effectLst>
                <a:ea typeface="黑体" pitchFamily="2" charset="-122"/>
              </a:rPr>
              <a:t>职责和工作进度</a:t>
            </a:r>
          </a:p>
        </p:txBody>
      </p:sp>
      <p:graphicFrame>
        <p:nvGraphicFramePr>
          <p:cNvPr id="67661" name="Group 77"/>
          <p:cNvGraphicFramePr>
            <a:graphicFrameLocks noGrp="1"/>
          </p:cNvGraphicFramePr>
          <p:nvPr>
            <p:ph idx="1"/>
          </p:nvPr>
        </p:nvGraphicFramePr>
        <p:xfrm>
          <a:off x="900113" y="1600200"/>
          <a:ext cx="7488237" cy="5085021"/>
        </p:xfrm>
        <a:graphic>
          <a:graphicData uri="http://schemas.openxmlformats.org/drawingml/2006/table">
            <a:tbl>
              <a:tblPr/>
              <a:tblGrid>
                <a:gridCol w="1079500"/>
                <a:gridCol w="6408737"/>
              </a:tblGrid>
              <a:tr h="779463">
                <a:tc rowSpan="4">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dirty="0" smtClean="0">
                          <a:ln>
                            <a:noFill/>
                          </a:ln>
                          <a:solidFill>
                            <a:schemeClr val="tx2"/>
                          </a:solidFill>
                          <a:effectLst>
                            <a:outerShdw blurRad="38100" dist="38100" dir="2700000" algn="tl">
                              <a:srgbClr val="C0C0C0"/>
                            </a:outerShdw>
                          </a:effectLst>
                          <a:latin typeface="Calibri" pitchFamily="34" charset="0"/>
                          <a:ea typeface="黑体" pitchFamily="2" charset="-122"/>
                        </a:rPr>
                        <a:t>组织</a:t>
                      </a:r>
                    </a:p>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dirty="0" smtClean="0">
                          <a:ln>
                            <a:noFill/>
                          </a:ln>
                          <a:solidFill>
                            <a:schemeClr val="tx2"/>
                          </a:solidFill>
                          <a:effectLst>
                            <a:outerShdw blurRad="38100" dist="38100" dir="2700000" algn="tl">
                              <a:srgbClr val="C0C0C0"/>
                            </a:outerShdw>
                          </a:effectLst>
                          <a:latin typeface="Calibri" pitchFamily="34" charset="0"/>
                          <a:ea typeface="黑体" pitchFamily="2" charset="-122"/>
                        </a:rPr>
                        <a:t>实施</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dirty="0" smtClean="0">
                          <a:ln>
                            <a:noFill/>
                          </a:ln>
                          <a:solidFill>
                            <a:srgbClr val="FF0000"/>
                          </a:solidFill>
                          <a:effectLst>
                            <a:outerShdw blurRad="38100" dist="38100" dir="2700000" algn="tl">
                              <a:srgbClr val="C0C0C0"/>
                            </a:outerShdw>
                          </a:effectLst>
                          <a:latin typeface="+mn-ea"/>
                          <a:ea typeface="+mn-ea"/>
                        </a:rPr>
                        <a:t>市卫生计生委</a:t>
                      </a:r>
                      <a:r>
                        <a:rPr kumimoji="0" lang="zh-CN" altLang="en-US" sz="1800" b="1" i="0" u="none" strike="noStrike" cap="none" normalizeH="0" baseline="0" dirty="0" smtClean="0">
                          <a:ln>
                            <a:noFill/>
                          </a:ln>
                          <a:solidFill>
                            <a:srgbClr val="3366CC"/>
                          </a:solidFill>
                          <a:effectLst>
                            <a:outerShdw blurRad="38100" dist="38100" dir="2700000" algn="tl">
                              <a:srgbClr val="C0C0C0"/>
                            </a:outerShdw>
                          </a:effectLst>
                          <a:latin typeface="+mn-ea"/>
                          <a:ea typeface="+mn-ea"/>
                        </a:rPr>
                        <a:t>负责规划中期评估工作的组织领导</a:t>
                      </a:r>
                    </a:p>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dirty="0" smtClean="0">
                          <a:ln>
                            <a:noFill/>
                          </a:ln>
                          <a:solidFill>
                            <a:srgbClr val="3366CC"/>
                          </a:solidFill>
                          <a:effectLst>
                            <a:outerShdw blurRad="38100" dist="38100" dir="2700000" algn="tl">
                              <a:srgbClr val="C0C0C0"/>
                            </a:outerShdw>
                          </a:effectLst>
                          <a:latin typeface="+mn-ea"/>
                          <a:ea typeface="+mn-ea"/>
                        </a:rPr>
                        <a:t>组织现场抽查复核，形成市中期评估报告</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1305">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lang="zh-CN" altLang="zh-CN" sz="1800" b="1" kern="1200" dirty="0" smtClean="0">
                          <a:solidFill>
                            <a:srgbClr val="FF0000"/>
                          </a:solidFill>
                          <a:latin typeface="+mn-ea"/>
                          <a:ea typeface="+mn-ea"/>
                          <a:cs typeface="+mn-cs"/>
                        </a:rPr>
                        <a:t>各县（市、区）卫生计生局</a:t>
                      </a:r>
                      <a:r>
                        <a:rPr lang="zh-CN" altLang="zh-CN" sz="1800" b="1" kern="1200" dirty="0" smtClean="0">
                          <a:solidFill>
                            <a:srgbClr val="3366CC"/>
                          </a:solidFill>
                          <a:latin typeface="+mn-ea"/>
                          <a:ea typeface="+mn-ea"/>
                          <a:cs typeface="+mn-cs"/>
                        </a:rPr>
                        <a:t>严格按照评估方案要求开展中期评估工作，形成本县（市、区）评估报告。</a:t>
                      </a:r>
                      <a:endParaRPr kumimoji="0" lang="zh-CN" altLang="en-US" sz="1800" b="1" i="0" u="none" strike="noStrike" cap="none" normalizeH="0" baseline="0" dirty="0" smtClean="0">
                        <a:ln>
                          <a:noFill/>
                        </a:ln>
                        <a:solidFill>
                          <a:srgbClr val="3366CC"/>
                        </a:solidFill>
                        <a:effectLst>
                          <a:outerShdw blurRad="38100" dist="38100" dir="2700000" algn="tl">
                            <a:srgbClr val="C0C0C0"/>
                          </a:outerShdw>
                        </a:effectLst>
                        <a:latin typeface="+mn-ea"/>
                        <a:ea typeface="+mn-ea"/>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9463">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lang="zh-CN" altLang="zh-CN" sz="1800" b="1" kern="1200" dirty="0" smtClean="0">
                          <a:solidFill>
                            <a:srgbClr val="FF0000"/>
                          </a:solidFill>
                          <a:latin typeface="+mn-ea"/>
                          <a:ea typeface="+mn-ea"/>
                          <a:cs typeface="+mn-cs"/>
                        </a:rPr>
                        <a:t>市皮防院</a:t>
                      </a:r>
                      <a:r>
                        <a:rPr lang="zh-CN" altLang="zh-CN" sz="1800" b="1" kern="1200" dirty="0" smtClean="0">
                          <a:solidFill>
                            <a:srgbClr val="3366CC"/>
                          </a:solidFill>
                          <a:latin typeface="+mn-ea"/>
                          <a:ea typeface="+mn-ea"/>
                          <a:cs typeface="+mn-cs"/>
                        </a:rPr>
                        <a:t>负责评估工作的技术支持和</a:t>
                      </a:r>
                      <a:r>
                        <a:rPr lang="zh-CN" altLang="en-US" sz="1800" b="1" kern="1200" dirty="0" smtClean="0">
                          <a:solidFill>
                            <a:srgbClr val="3366CC"/>
                          </a:solidFill>
                          <a:latin typeface="+mn-ea"/>
                          <a:ea typeface="+mn-ea"/>
                          <a:cs typeface="+mn-cs"/>
                        </a:rPr>
                        <a:t>培训</a:t>
                      </a:r>
                      <a:r>
                        <a:rPr lang="zh-CN" altLang="zh-CN" sz="1800" b="1" kern="1200" dirty="0" smtClean="0">
                          <a:solidFill>
                            <a:srgbClr val="3366CC"/>
                          </a:solidFill>
                          <a:latin typeface="+mn-ea"/>
                          <a:ea typeface="+mn-ea"/>
                          <a:cs typeface="+mn-cs"/>
                        </a:rPr>
                        <a:t>，对各县（市、区）数据收集和调查工作进行指导，汇总分析各县（市、区）评估数据并形成报告。</a:t>
                      </a:r>
                      <a:endParaRPr kumimoji="0" lang="zh-CN" altLang="en-US" sz="1800" b="1" i="0" u="none" strike="noStrike" cap="none" normalizeH="0" baseline="0" dirty="0" smtClean="0">
                        <a:ln>
                          <a:noFill/>
                        </a:ln>
                        <a:solidFill>
                          <a:srgbClr val="3366CC"/>
                        </a:solidFill>
                        <a:effectLst>
                          <a:outerShdw blurRad="38100" dist="38100" dir="2700000" algn="tl">
                            <a:srgbClr val="C0C0C0"/>
                          </a:outerShdw>
                        </a:effectLst>
                        <a:latin typeface="+mn-ea"/>
                        <a:ea typeface="+mn-ea"/>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5925">
                <a:tc vMerge="1">
                  <a:txBody>
                    <a:bodyPr/>
                    <a:lstStyle/>
                    <a:p>
                      <a:endParaRPr lang="zh-CN" altLang="en-US"/>
                    </a:p>
                  </a:txBody>
                  <a:tcPr/>
                </a:tc>
                <a:tc>
                  <a:txBody>
                    <a:bodyPr/>
                    <a:lstStyle/>
                    <a:p>
                      <a:r>
                        <a:rPr lang="zh-CN" altLang="zh-CN" sz="1800" b="1" kern="1200" dirty="0" smtClean="0">
                          <a:solidFill>
                            <a:srgbClr val="FF0000"/>
                          </a:solidFill>
                          <a:latin typeface="+mn-ea"/>
                          <a:ea typeface="+mn-ea"/>
                          <a:cs typeface="+mn-cs"/>
                        </a:rPr>
                        <a:t>各县（市、区）麻风病业务负责单位</a:t>
                      </a:r>
                      <a:r>
                        <a:rPr lang="zh-CN" altLang="zh-CN" sz="1800" b="1" kern="1200" dirty="0" smtClean="0">
                          <a:solidFill>
                            <a:srgbClr val="3366CC"/>
                          </a:solidFill>
                          <a:latin typeface="+mn-ea"/>
                          <a:ea typeface="+mn-ea"/>
                          <a:cs typeface="+mn-cs"/>
                        </a:rPr>
                        <a:t>负责评估信息的收集与汇总，及时准确录入和分析数据，确保资料的完整性和准确性，按期完成本级评估数据的上报工作。</a:t>
                      </a:r>
                      <a:endParaRPr lang="zh-CN" altLang="zh-CN" sz="1800" b="1" kern="1200" dirty="0">
                        <a:solidFill>
                          <a:srgbClr val="3366CC"/>
                        </a:solidFill>
                        <a:latin typeface="+mn-ea"/>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2750">
                <a:tc rowSpan="3">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Calibri" pitchFamily="34" charset="0"/>
                          <a:ea typeface="黑体" pitchFamily="2" charset="-122"/>
                        </a:rPr>
                        <a:t>时间</a:t>
                      </a:r>
                    </a:p>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Calibri" pitchFamily="34" charset="0"/>
                          <a:ea typeface="黑体" pitchFamily="2" charset="-122"/>
                        </a:rPr>
                        <a:t>安排</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defRPr/>
                      </a:pPr>
                      <a:r>
                        <a:rPr lang="en-US" altLang="zh-CN" sz="1800" b="1" kern="1200" dirty="0" smtClean="0">
                          <a:solidFill>
                            <a:srgbClr val="FF0000"/>
                          </a:solidFill>
                          <a:latin typeface="+mn-ea"/>
                          <a:ea typeface="+mn-ea"/>
                          <a:cs typeface="+mn-cs"/>
                        </a:rPr>
                        <a:t>4</a:t>
                      </a:r>
                      <a:r>
                        <a:rPr lang="zh-CN" altLang="zh-CN" sz="1800" b="1" kern="1200" dirty="0" smtClean="0">
                          <a:solidFill>
                            <a:srgbClr val="FF0000"/>
                          </a:solidFill>
                          <a:latin typeface="+mn-ea"/>
                          <a:ea typeface="+mn-ea"/>
                          <a:cs typeface="+mn-cs"/>
                        </a:rPr>
                        <a:t>月</a:t>
                      </a:r>
                      <a:r>
                        <a:rPr lang="en-US" altLang="zh-CN" sz="1800" b="1" kern="1200" dirty="0" smtClean="0">
                          <a:solidFill>
                            <a:srgbClr val="FF0000"/>
                          </a:solidFill>
                          <a:latin typeface="+mn-ea"/>
                          <a:ea typeface="+mn-ea"/>
                          <a:cs typeface="+mn-cs"/>
                        </a:rPr>
                        <a:t>17</a:t>
                      </a:r>
                      <a:r>
                        <a:rPr lang="zh-CN" altLang="zh-CN" sz="1800" b="1" kern="1200" dirty="0" smtClean="0">
                          <a:solidFill>
                            <a:srgbClr val="FF0000"/>
                          </a:solidFill>
                          <a:latin typeface="+mn-ea"/>
                          <a:ea typeface="+mn-ea"/>
                          <a:cs typeface="+mn-cs"/>
                        </a:rPr>
                        <a:t>日前</a:t>
                      </a:r>
                      <a:r>
                        <a:rPr lang="zh-CN" altLang="en-US" sz="1800" b="1" kern="1200" dirty="0" smtClean="0">
                          <a:solidFill>
                            <a:srgbClr val="3366CC"/>
                          </a:solidFill>
                          <a:latin typeface="+mn-ea"/>
                          <a:ea typeface="+mn-ea"/>
                          <a:cs typeface="+mn-cs"/>
                        </a:rPr>
                        <a:t>，各县（市、区）开展自查自评，</a:t>
                      </a:r>
                      <a:r>
                        <a:rPr lang="zh-CN" altLang="zh-CN" sz="1800" b="1" kern="1200" dirty="0" smtClean="0">
                          <a:solidFill>
                            <a:srgbClr val="3366CC"/>
                          </a:solidFill>
                          <a:latin typeface="+mn-ea"/>
                          <a:ea typeface="+mn-ea"/>
                          <a:cs typeface="+mn-cs"/>
                        </a:rPr>
                        <a:t>将自评报告报送至市皮防院。</a:t>
                      </a:r>
                      <a:r>
                        <a:rPr kumimoji="0" lang="zh-CN" altLang="en-US" sz="2000" b="1" i="0" u="none" strike="noStrike" cap="none" normalizeH="0" baseline="0" dirty="0" smtClean="0">
                          <a:ln>
                            <a:noFill/>
                          </a:ln>
                          <a:solidFill>
                            <a:srgbClr val="3366CC"/>
                          </a:solidFill>
                          <a:effectLst>
                            <a:outerShdw blurRad="38100" dist="38100" dir="2700000" algn="tl">
                              <a:srgbClr val="C0C0C0"/>
                            </a:outerShdw>
                          </a:effectLst>
                          <a:latin typeface="+mn-ea"/>
                          <a:ea typeface="+mn-ea"/>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4813">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defRPr/>
                      </a:pPr>
                      <a:r>
                        <a:rPr lang="en-US" altLang="zh-CN" sz="1800" b="1" kern="1200" dirty="0" smtClean="0">
                          <a:solidFill>
                            <a:srgbClr val="FF0000"/>
                          </a:solidFill>
                          <a:latin typeface="+mn-ea"/>
                          <a:ea typeface="+mn-ea"/>
                          <a:cs typeface="+mn-cs"/>
                        </a:rPr>
                        <a:t>4</a:t>
                      </a:r>
                      <a:r>
                        <a:rPr lang="zh-CN" altLang="zh-CN" sz="1800" b="1" kern="1200" dirty="0" smtClean="0">
                          <a:solidFill>
                            <a:srgbClr val="FF0000"/>
                          </a:solidFill>
                          <a:latin typeface="+mn-ea"/>
                          <a:ea typeface="+mn-ea"/>
                          <a:cs typeface="+mn-cs"/>
                        </a:rPr>
                        <a:t>月</a:t>
                      </a:r>
                      <a:r>
                        <a:rPr lang="en-US" altLang="zh-CN" sz="1800" b="1" kern="1200" dirty="0" smtClean="0">
                          <a:solidFill>
                            <a:srgbClr val="FF0000"/>
                          </a:solidFill>
                          <a:latin typeface="+mn-ea"/>
                          <a:ea typeface="+mn-ea"/>
                          <a:cs typeface="+mn-cs"/>
                        </a:rPr>
                        <a:t>17</a:t>
                      </a:r>
                      <a:r>
                        <a:rPr lang="zh-CN" altLang="zh-CN" sz="1800" b="1" kern="1200" dirty="0" smtClean="0">
                          <a:solidFill>
                            <a:srgbClr val="FF0000"/>
                          </a:solidFill>
                          <a:latin typeface="+mn-ea"/>
                          <a:ea typeface="+mn-ea"/>
                          <a:cs typeface="+mn-cs"/>
                        </a:rPr>
                        <a:t>日</a:t>
                      </a:r>
                      <a:r>
                        <a:rPr lang="en-US" altLang="zh-CN" sz="1800" b="1" kern="1200" dirty="0" smtClean="0">
                          <a:solidFill>
                            <a:srgbClr val="FF0000"/>
                          </a:solidFill>
                          <a:latin typeface="+mn-ea"/>
                          <a:ea typeface="+mn-ea"/>
                          <a:cs typeface="+mn-cs"/>
                        </a:rPr>
                        <a:t>-4</a:t>
                      </a:r>
                      <a:r>
                        <a:rPr lang="zh-CN" altLang="zh-CN" sz="1800" b="1" kern="1200" dirty="0" smtClean="0">
                          <a:solidFill>
                            <a:srgbClr val="FF0000"/>
                          </a:solidFill>
                          <a:latin typeface="+mn-ea"/>
                          <a:ea typeface="+mn-ea"/>
                          <a:cs typeface="+mn-cs"/>
                        </a:rPr>
                        <a:t>月</a:t>
                      </a:r>
                      <a:r>
                        <a:rPr lang="en-US" altLang="zh-CN" sz="1800" b="1" kern="1200" dirty="0" smtClean="0">
                          <a:solidFill>
                            <a:srgbClr val="FF0000"/>
                          </a:solidFill>
                          <a:latin typeface="+mn-ea"/>
                          <a:ea typeface="+mn-ea"/>
                          <a:cs typeface="+mn-cs"/>
                        </a:rPr>
                        <a:t>19</a:t>
                      </a:r>
                      <a:r>
                        <a:rPr lang="zh-CN" altLang="zh-CN" sz="1800" b="1" kern="1200" dirty="0" smtClean="0">
                          <a:solidFill>
                            <a:srgbClr val="FF0000"/>
                          </a:solidFill>
                          <a:latin typeface="+mn-ea"/>
                          <a:ea typeface="+mn-ea"/>
                          <a:cs typeface="+mn-cs"/>
                        </a:rPr>
                        <a:t>日</a:t>
                      </a:r>
                      <a:r>
                        <a:rPr lang="zh-CN" altLang="en-US" sz="1800" b="1" kern="1200" dirty="0" smtClean="0">
                          <a:solidFill>
                            <a:srgbClr val="FF0000"/>
                          </a:solidFill>
                          <a:latin typeface="+mn-ea"/>
                          <a:ea typeface="+mn-ea"/>
                          <a:cs typeface="+mn-cs"/>
                        </a:rPr>
                        <a:t>，</a:t>
                      </a:r>
                      <a:r>
                        <a:rPr lang="zh-CN" altLang="zh-CN" sz="1800" b="1" kern="1200" dirty="0" smtClean="0">
                          <a:solidFill>
                            <a:srgbClr val="3366CC"/>
                          </a:solidFill>
                          <a:latin typeface="+mn-ea"/>
                          <a:ea typeface="+mn-ea"/>
                          <a:cs typeface="+mn-cs"/>
                        </a:rPr>
                        <a:t>由市卫生计生委组织对部分县（市、区）进行抽查</a:t>
                      </a:r>
                      <a:r>
                        <a:rPr lang="zh-CN" altLang="en-US" sz="1800" b="1" kern="1200" dirty="0" smtClean="0">
                          <a:solidFill>
                            <a:srgbClr val="3366CC"/>
                          </a:solidFill>
                          <a:latin typeface="+mn-ea"/>
                          <a:ea typeface="+mn-ea"/>
                          <a:cs typeface="+mn-cs"/>
                        </a:rPr>
                        <a:t>复核</a:t>
                      </a:r>
                      <a:r>
                        <a:rPr lang="zh-CN" altLang="zh-CN" sz="1800" b="1" kern="1200" dirty="0" smtClean="0">
                          <a:solidFill>
                            <a:srgbClr val="3366CC"/>
                          </a:solidFill>
                          <a:latin typeface="+mn-ea"/>
                          <a:ea typeface="+mn-ea"/>
                          <a:cs typeface="+mn-cs"/>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4813">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altLang="zh-CN" sz="2000" b="1" i="0" u="none" strike="noStrike" cap="none" normalizeH="0" baseline="0" dirty="0" smtClean="0">
                          <a:ln>
                            <a:noFill/>
                          </a:ln>
                          <a:solidFill>
                            <a:srgbClr val="FF0000"/>
                          </a:solidFill>
                          <a:effectLst>
                            <a:outerShdw blurRad="38100" dist="38100" dir="2700000" algn="tl">
                              <a:srgbClr val="C0C0C0"/>
                            </a:outerShdw>
                          </a:effectLst>
                          <a:latin typeface="+mn-ea"/>
                          <a:ea typeface="+mn-ea"/>
                        </a:rPr>
                        <a:t>4</a:t>
                      </a:r>
                      <a:r>
                        <a:rPr kumimoji="0" lang="zh-CN" altLang="en-US" sz="2000" b="1" i="0" u="none" strike="noStrike" cap="none" normalizeH="0" baseline="0" dirty="0" smtClean="0">
                          <a:ln>
                            <a:noFill/>
                          </a:ln>
                          <a:solidFill>
                            <a:srgbClr val="FF0000"/>
                          </a:solidFill>
                          <a:effectLst>
                            <a:outerShdw blurRad="38100" dist="38100" dir="2700000" algn="tl">
                              <a:srgbClr val="C0C0C0"/>
                            </a:outerShdw>
                          </a:effectLst>
                          <a:latin typeface="+mn-ea"/>
                          <a:ea typeface="+mn-ea"/>
                        </a:rPr>
                        <a:t>月</a:t>
                      </a:r>
                      <a:r>
                        <a:rPr kumimoji="0" lang="en-US" altLang="zh-CN" sz="2000" b="1" i="0" u="none" strike="noStrike" cap="none" normalizeH="0" baseline="0" dirty="0" smtClean="0">
                          <a:ln>
                            <a:noFill/>
                          </a:ln>
                          <a:solidFill>
                            <a:srgbClr val="FF0000"/>
                          </a:solidFill>
                          <a:effectLst>
                            <a:outerShdw blurRad="38100" dist="38100" dir="2700000" algn="tl">
                              <a:srgbClr val="C0C0C0"/>
                            </a:outerShdw>
                          </a:effectLst>
                          <a:latin typeface="+mn-ea"/>
                          <a:ea typeface="+mn-ea"/>
                        </a:rPr>
                        <a:t>20</a:t>
                      </a:r>
                      <a:r>
                        <a:rPr kumimoji="0" lang="zh-CN" altLang="en-US" sz="2000" b="1" i="0" u="none" strike="noStrike" cap="none" normalizeH="0" baseline="0" dirty="0" smtClean="0">
                          <a:ln>
                            <a:noFill/>
                          </a:ln>
                          <a:solidFill>
                            <a:srgbClr val="FF0000"/>
                          </a:solidFill>
                          <a:effectLst>
                            <a:outerShdw blurRad="38100" dist="38100" dir="2700000" algn="tl">
                              <a:srgbClr val="C0C0C0"/>
                            </a:outerShdw>
                          </a:effectLst>
                          <a:latin typeface="+mn-ea"/>
                          <a:ea typeface="+mn-ea"/>
                        </a:rPr>
                        <a:t>日，</a:t>
                      </a:r>
                      <a:r>
                        <a:rPr kumimoji="0" lang="zh-CN" altLang="en-US" sz="2000" b="1" i="0" u="none" strike="noStrike" cap="none" normalizeH="0" baseline="0" dirty="0" smtClean="0">
                          <a:ln>
                            <a:noFill/>
                          </a:ln>
                          <a:solidFill>
                            <a:srgbClr val="3366CC"/>
                          </a:solidFill>
                          <a:effectLst>
                            <a:outerShdw blurRad="38100" dist="38100" dir="2700000" algn="tl">
                              <a:srgbClr val="C0C0C0"/>
                            </a:outerShdw>
                          </a:effectLst>
                          <a:latin typeface="+mn-ea"/>
                          <a:ea typeface="+mn-ea"/>
                        </a:rPr>
                        <a:t>形成全市自查报告报区皮研所</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4"/>
          <p:cNvSpPr>
            <a:spLocks noChangeArrowheads="1"/>
          </p:cNvSpPr>
          <p:nvPr/>
        </p:nvSpPr>
        <p:spPr bwMode="auto">
          <a:xfrm>
            <a:off x="900113" y="1268413"/>
            <a:ext cx="7416800" cy="4154487"/>
          </a:xfrm>
          <a:prstGeom prst="rect">
            <a:avLst/>
          </a:prstGeom>
          <a:noFill/>
          <a:ln w="9525">
            <a:noFill/>
            <a:miter lim="800000"/>
            <a:headEnd/>
            <a:tailEnd/>
          </a:ln>
          <a:effectLst/>
        </p:spPr>
        <p:txBody>
          <a:bodyPr>
            <a:spAutoFit/>
          </a:bodyPr>
          <a:lstStyle/>
          <a:p>
            <a:pPr>
              <a:lnSpc>
                <a:spcPct val="80000"/>
              </a:lnSpc>
              <a:spcBef>
                <a:spcPct val="50000"/>
              </a:spcBef>
            </a:pPr>
            <a:r>
              <a:rPr lang="zh-CN" altLang="en-US" sz="6000" b="1">
                <a:solidFill>
                  <a:schemeClr val="tx2"/>
                </a:solidFill>
                <a:effectLst>
                  <a:outerShdw blurRad="38100" dist="38100" dir="2700000" algn="tl">
                    <a:srgbClr val="C0C0C0"/>
                  </a:outerShdw>
                </a:effectLst>
                <a:latin typeface="华文新魏" pitchFamily="2" charset="-122"/>
                <a:ea typeface="华文新魏" pitchFamily="2" charset="-122"/>
              </a:rPr>
              <a:t>做到三实</a:t>
            </a:r>
            <a:r>
              <a:rPr lang="en-US" altLang="zh-CN" sz="6000" b="1">
                <a:solidFill>
                  <a:schemeClr val="tx2"/>
                </a:solidFill>
                <a:effectLst>
                  <a:outerShdw blurRad="38100" dist="38100" dir="2700000" algn="tl">
                    <a:srgbClr val="C0C0C0"/>
                  </a:outerShdw>
                </a:effectLst>
                <a:latin typeface="华文新魏" pitchFamily="2" charset="-122"/>
                <a:ea typeface="华文新魏" pitchFamily="2" charset="-122"/>
              </a:rPr>
              <a:t>:</a:t>
            </a:r>
            <a:r>
              <a:rPr lang="en-US" altLang="zh-CN" sz="6000" b="1">
                <a:effectLst>
                  <a:outerShdw blurRad="38100" dist="38100" dir="2700000" algn="tl">
                    <a:srgbClr val="C0C0C0"/>
                  </a:outerShdw>
                </a:effectLst>
                <a:latin typeface="Arial Black" pitchFamily="34" charset="0"/>
              </a:rPr>
              <a:t>  </a:t>
            </a:r>
          </a:p>
          <a:p>
            <a:pPr>
              <a:lnSpc>
                <a:spcPct val="80000"/>
              </a:lnSpc>
              <a:spcBef>
                <a:spcPct val="50000"/>
              </a:spcBef>
            </a:pPr>
            <a:r>
              <a:rPr lang="zh-CN" altLang="en-US" sz="6000" b="1">
                <a:effectLst>
                  <a:outerShdw blurRad="38100" dist="38100" dir="2700000" algn="tl">
                    <a:srgbClr val="C0C0C0"/>
                  </a:outerShdw>
                </a:effectLst>
                <a:latin typeface="Arial Black" pitchFamily="34" charset="0"/>
              </a:rPr>
              <a:t>   </a:t>
            </a:r>
            <a:r>
              <a:rPr lang="zh-CN" altLang="en-US" sz="4800" b="1">
                <a:solidFill>
                  <a:schemeClr val="accent2"/>
                </a:solidFill>
                <a:effectLst>
                  <a:outerShdw blurRad="38100" dist="38100" dir="2700000" algn="tl">
                    <a:srgbClr val="C0C0C0"/>
                  </a:outerShdw>
                </a:effectLst>
                <a:latin typeface="Arial Black" pitchFamily="34" charset="0"/>
                <a:ea typeface="方正姚体" pitchFamily="2" charset="-122"/>
              </a:rPr>
              <a:t>评估</a:t>
            </a:r>
            <a:r>
              <a:rPr lang="zh-CN" altLang="en-US" sz="4800" b="1">
                <a:solidFill>
                  <a:schemeClr val="accent2"/>
                </a:solidFill>
                <a:effectLst>
                  <a:outerShdw blurRad="38100" dist="38100" dir="2700000" algn="tl">
                    <a:srgbClr val="C0C0C0"/>
                  </a:outerShdw>
                </a:effectLst>
                <a:latin typeface="方正姚体" pitchFamily="2" charset="-122"/>
                <a:ea typeface="方正姚体" pitchFamily="2" charset="-122"/>
              </a:rPr>
              <a:t>工作扎实  </a:t>
            </a:r>
          </a:p>
          <a:p>
            <a:pPr>
              <a:lnSpc>
                <a:spcPct val="80000"/>
              </a:lnSpc>
              <a:spcBef>
                <a:spcPct val="50000"/>
              </a:spcBef>
            </a:pPr>
            <a:r>
              <a:rPr lang="zh-CN" altLang="en-US" sz="4800" b="1">
                <a:solidFill>
                  <a:schemeClr val="accent2"/>
                </a:solidFill>
                <a:effectLst>
                  <a:outerShdw blurRad="38100" dist="38100" dir="2700000" algn="tl">
                    <a:srgbClr val="C0C0C0"/>
                  </a:outerShdw>
                </a:effectLst>
                <a:latin typeface="方正姚体" pitchFamily="2" charset="-122"/>
                <a:ea typeface="方正姚体" pitchFamily="2" charset="-122"/>
              </a:rPr>
              <a:t>       收集数据真实  </a:t>
            </a:r>
          </a:p>
          <a:p>
            <a:pPr>
              <a:lnSpc>
                <a:spcPct val="80000"/>
              </a:lnSpc>
              <a:spcBef>
                <a:spcPct val="50000"/>
              </a:spcBef>
            </a:pPr>
            <a:r>
              <a:rPr lang="zh-CN" altLang="en-US" sz="4800" b="1">
                <a:solidFill>
                  <a:schemeClr val="accent2"/>
                </a:solidFill>
                <a:effectLst>
                  <a:outerShdw blurRad="38100" dist="38100" dir="2700000" algn="tl">
                    <a:srgbClr val="C0C0C0"/>
                  </a:outerShdw>
                </a:effectLst>
                <a:latin typeface="方正姚体" pitchFamily="2" charset="-122"/>
                <a:ea typeface="方正姚体" pitchFamily="2" charset="-122"/>
              </a:rPr>
              <a:t>           总结报告属实</a:t>
            </a:r>
            <a:r>
              <a:rPr lang="zh-CN" altLang="en-US" sz="6000" b="1">
                <a:effectLst>
                  <a:outerShdw blurRad="38100" dist="38100" dir="2700000" algn="tl">
                    <a:srgbClr val="C0C0C0"/>
                  </a:outerShdw>
                </a:effectLst>
                <a:latin typeface="Arial Black" pitchFamily="34" charset="0"/>
              </a:rPr>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dirty="0"/>
          </a:p>
        </p:txBody>
      </p:sp>
      <p:sp>
        <p:nvSpPr>
          <p:cNvPr id="4" name="内容占位符 3"/>
          <p:cNvSpPr>
            <a:spLocks noGrp="1"/>
          </p:cNvSpPr>
          <p:nvPr>
            <p:ph idx="1"/>
          </p:nvPr>
        </p:nvSpPr>
        <p:spPr/>
        <p:txBody>
          <a:bodyPr/>
          <a:lstStyle/>
          <a:p>
            <a:r>
              <a:rPr lang="zh-CN" altLang="en-US" b="1" dirty="0" smtClean="0"/>
              <a:t>谢谢大家！</a:t>
            </a:r>
            <a:endParaRPr lang="zh-CN" altLang="en-US"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p:nvPr>
        </p:nvSpPr>
        <p:spPr>
          <a:xfrm>
            <a:off x="323850" y="620713"/>
            <a:ext cx="8229600" cy="1143000"/>
          </a:xfrm>
        </p:spPr>
        <p:txBody>
          <a:bodyPr/>
          <a:lstStyle/>
          <a:p>
            <a:r>
              <a:rPr lang="zh-CN" altLang="en-US" b="1" smtClean="0">
                <a:solidFill>
                  <a:schemeClr val="tx2"/>
                </a:solidFill>
                <a:ea typeface="黑体" pitchFamily="2" charset="-122"/>
              </a:rPr>
              <a:t>评估目的</a:t>
            </a:r>
            <a:r>
              <a:rPr lang="zh-CN" altLang="en-US" smtClean="0"/>
              <a:t> </a:t>
            </a:r>
          </a:p>
        </p:txBody>
      </p:sp>
      <p:sp>
        <p:nvSpPr>
          <p:cNvPr id="61443" name="Rectangle 3"/>
          <p:cNvSpPr>
            <a:spLocks noGrp="1"/>
          </p:cNvSpPr>
          <p:nvPr>
            <p:ph type="body" idx="1"/>
          </p:nvPr>
        </p:nvSpPr>
        <p:spPr>
          <a:xfrm>
            <a:off x="755650" y="1628775"/>
            <a:ext cx="7777163" cy="2620963"/>
          </a:xfrm>
        </p:spPr>
        <p:txBody>
          <a:bodyPr/>
          <a:lstStyle/>
          <a:p>
            <a:pPr>
              <a:lnSpc>
                <a:spcPct val="140000"/>
              </a:lnSpc>
              <a:buFont typeface="Arial" charset="0"/>
              <a:buNone/>
              <a:defRPr/>
            </a:pPr>
            <a:r>
              <a:rPr lang="zh-CN" altLang="en-US" b="1" smtClean="0">
                <a:solidFill>
                  <a:schemeClr val="tx2"/>
                </a:solidFill>
                <a:effectLst>
                  <a:outerShdw blurRad="38100" dist="38100" dir="2700000" algn="tl">
                    <a:srgbClr val="C0C0C0"/>
                  </a:outerShdw>
                </a:effectLst>
                <a:latin typeface="黑体" pitchFamily="2" charset="-122"/>
                <a:ea typeface="黑体" pitchFamily="2" charset="-122"/>
              </a:rPr>
              <a:t>①全面总结十二五麻防工作成效和经验</a:t>
            </a:r>
          </a:p>
          <a:p>
            <a:pPr>
              <a:lnSpc>
                <a:spcPct val="140000"/>
              </a:lnSpc>
              <a:buFont typeface="Arial" charset="0"/>
              <a:buNone/>
              <a:defRPr/>
            </a:pPr>
            <a:r>
              <a:rPr lang="zh-CN" altLang="en-US" b="1" smtClean="0">
                <a:solidFill>
                  <a:schemeClr val="tx2"/>
                </a:solidFill>
                <a:effectLst>
                  <a:outerShdw blurRad="38100" dist="38100" dir="2700000" algn="tl">
                    <a:srgbClr val="C0C0C0"/>
                  </a:outerShdw>
                </a:effectLst>
                <a:latin typeface="黑体" pitchFamily="2" charset="-122"/>
                <a:ea typeface="黑体" pitchFamily="2" charset="-122"/>
              </a:rPr>
              <a:t>②评价</a:t>
            </a:r>
            <a:r>
              <a:rPr lang="en-US" altLang="zh-CN" b="1" smtClean="0">
                <a:solidFill>
                  <a:schemeClr val="tx2"/>
                </a:solidFill>
                <a:effectLst>
                  <a:outerShdw blurRad="38100" dist="38100" dir="2700000" algn="tl">
                    <a:srgbClr val="C0C0C0"/>
                  </a:outerShdw>
                </a:effectLst>
                <a:latin typeface="黑体" pitchFamily="2" charset="-122"/>
                <a:ea typeface="黑体" pitchFamily="2" charset="-122"/>
              </a:rPr>
              <a:t>2011-2015</a:t>
            </a:r>
            <a:r>
              <a:rPr lang="zh-CN" altLang="en-US" b="1" smtClean="0">
                <a:solidFill>
                  <a:schemeClr val="tx2"/>
                </a:solidFill>
                <a:effectLst>
                  <a:outerShdw blurRad="38100" dist="38100" dir="2700000" algn="tl">
                    <a:srgbClr val="C0C0C0"/>
                  </a:outerShdw>
                </a:effectLst>
                <a:latin typeface="黑体" pitchFamily="2" charset="-122"/>
                <a:ea typeface="黑体" pitchFamily="2" charset="-122"/>
              </a:rPr>
              <a:t>年</a:t>
            </a:r>
            <a:r>
              <a:rPr lang="en-US" altLang="zh-CN" b="1" smtClean="0">
                <a:solidFill>
                  <a:schemeClr val="tx2"/>
                </a:solidFill>
                <a:effectLst>
                  <a:outerShdw blurRad="38100" dist="38100" dir="2700000" algn="tl">
                    <a:srgbClr val="C0C0C0"/>
                  </a:outerShdw>
                </a:effectLst>
                <a:latin typeface="黑体" pitchFamily="2" charset="-122"/>
                <a:ea typeface="黑体" pitchFamily="2" charset="-122"/>
              </a:rPr>
              <a:t>《</a:t>
            </a:r>
            <a:r>
              <a:rPr lang="zh-CN" altLang="en-US" b="1" smtClean="0">
                <a:solidFill>
                  <a:schemeClr val="tx2"/>
                </a:solidFill>
                <a:effectLst>
                  <a:outerShdw blurRad="38100" dist="38100" dir="2700000" algn="tl">
                    <a:srgbClr val="C0C0C0"/>
                  </a:outerShdw>
                </a:effectLst>
                <a:latin typeface="黑体" pitchFamily="2" charset="-122"/>
                <a:ea typeface="黑体" pitchFamily="2" charset="-122"/>
              </a:rPr>
              <a:t>规划</a:t>
            </a:r>
            <a:r>
              <a:rPr lang="en-US" altLang="zh-CN" b="1" smtClean="0">
                <a:solidFill>
                  <a:schemeClr val="tx2"/>
                </a:solidFill>
                <a:effectLst>
                  <a:outerShdw blurRad="38100" dist="38100" dir="2700000" algn="tl">
                    <a:srgbClr val="C0C0C0"/>
                  </a:outerShdw>
                </a:effectLst>
                <a:latin typeface="黑体" pitchFamily="2" charset="-122"/>
                <a:ea typeface="黑体" pitchFamily="2" charset="-122"/>
              </a:rPr>
              <a:t>》</a:t>
            </a:r>
            <a:r>
              <a:rPr lang="zh-CN" altLang="en-US" b="1" smtClean="0">
                <a:solidFill>
                  <a:schemeClr val="tx2"/>
                </a:solidFill>
                <a:effectLst>
                  <a:outerShdw blurRad="38100" dist="38100" dir="2700000" algn="tl">
                    <a:srgbClr val="C0C0C0"/>
                  </a:outerShdw>
                </a:effectLst>
                <a:latin typeface="黑体" pitchFamily="2" charset="-122"/>
                <a:ea typeface="黑体" pitchFamily="2" charset="-122"/>
              </a:rPr>
              <a:t>目标实现情况</a:t>
            </a:r>
          </a:p>
          <a:p>
            <a:pPr>
              <a:lnSpc>
                <a:spcPct val="140000"/>
              </a:lnSpc>
              <a:buFont typeface="Arial" charset="0"/>
              <a:buNone/>
              <a:defRPr/>
            </a:pPr>
            <a:r>
              <a:rPr lang="zh-CN" altLang="en-US" b="1" smtClean="0">
                <a:solidFill>
                  <a:schemeClr val="tx2"/>
                </a:solidFill>
                <a:effectLst>
                  <a:outerShdw blurRad="38100" dist="38100" dir="2700000" algn="tl">
                    <a:srgbClr val="C0C0C0"/>
                  </a:outerShdw>
                </a:effectLst>
                <a:latin typeface="黑体" pitchFamily="2" charset="-122"/>
                <a:ea typeface="黑体" pitchFamily="2" charset="-122"/>
              </a:rPr>
              <a:t>③确保到</a:t>
            </a:r>
            <a:r>
              <a:rPr lang="en-US" altLang="zh-CN" b="1" smtClean="0">
                <a:solidFill>
                  <a:schemeClr val="tx2"/>
                </a:solidFill>
                <a:effectLst>
                  <a:outerShdw blurRad="38100" dist="38100" dir="2700000" algn="tl">
                    <a:srgbClr val="C0C0C0"/>
                  </a:outerShdw>
                </a:effectLst>
                <a:latin typeface="黑体" pitchFamily="2" charset="-122"/>
                <a:ea typeface="黑体" pitchFamily="2" charset="-122"/>
              </a:rPr>
              <a:t>2020</a:t>
            </a:r>
            <a:r>
              <a:rPr lang="zh-CN" altLang="en-US" b="1" smtClean="0">
                <a:solidFill>
                  <a:schemeClr val="tx2"/>
                </a:solidFill>
                <a:effectLst>
                  <a:outerShdw blurRad="38100" dist="38100" dir="2700000" algn="tl">
                    <a:srgbClr val="C0C0C0"/>
                  </a:outerShdw>
                </a:effectLst>
                <a:latin typeface="黑体" pitchFamily="2" charset="-122"/>
                <a:ea typeface="黑体" pitchFamily="2" charset="-122"/>
              </a:rPr>
              <a:t>年</a:t>
            </a:r>
            <a:r>
              <a:rPr lang="en-US" altLang="zh-CN" b="1" smtClean="0">
                <a:solidFill>
                  <a:schemeClr val="tx2"/>
                </a:solidFill>
                <a:effectLst>
                  <a:outerShdw blurRad="38100" dist="38100" dir="2700000" algn="tl">
                    <a:srgbClr val="C0C0C0"/>
                  </a:outerShdw>
                </a:effectLst>
                <a:latin typeface="黑体" pitchFamily="2" charset="-122"/>
                <a:ea typeface="黑体" pitchFamily="2" charset="-122"/>
              </a:rPr>
              <a:t>《</a:t>
            </a:r>
            <a:r>
              <a:rPr lang="zh-CN" altLang="en-US" b="1" smtClean="0">
                <a:solidFill>
                  <a:schemeClr val="tx2"/>
                </a:solidFill>
                <a:effectLst>
                  <a:outerShdw blurRad="38100" dist="38100" dir="2700000" algn="tl">
                    <a:srgbClr val="C0C0C0"/>
                  </a:outerShdw>
                </a:effectLst>
                <a:latin typeface="黑体" pitchFamily="2" charset="-122"/>
                <a:ea typeface="黑体" pitchFamily="2" charset="-122"/>
              </a:rPr>
              <a:t>规划</a:t>
            </a:r>
            <a:r>
              <a:rPr lang="en-US" altLang="zh-CN" b="1" smtClean="0">
                <a:solidFill>
                  <a:schemeClr val="tx2"/>
                </a:solidFill>
                <a:effectLst>
                  <a:outerShdw blurRad="38100" dist="38100" dir="2700000" algn="tl">
                    <a:srgbClr val="C0C0C0"/>
                  </a:outerShdw>
                </a:effectLst>
                <a:latin typeface="黑体" pitchFamily="2" charset="-122"/>
                <a:ea typeface="黑体" pitchFamily="2" charset="-122"/>
              </a:rPr>
              <a:t>》</a:t>
            </a:r>
            <a:r>
              <a:rPr lang="zh-CN" altLang="en-US" b="1" smtClean="0">
                <a:solidFill>
                  <a:schemeClr val="tx2"/>
                </a:solidFill>
                <a:effectLst>
                  <a:outerShdw blurRad="38100" dist="38100" dir="2700000" algn="tl">
                    <a:srgbClr val="C0C0C0"/>
                  </a:outerShdw>
                </a:effectLst>
                <a:latin typeface="黑体" pitchFamily="2" charset="-122"/>
                <a:ea typeface="黑体" pitchFamily="2" charset="-122"/>
              </a:rPr>
              <a:t>目标如期实现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6805" name="Organization Chart 5"/>
          <p:cNvGraphicFramePr>
            <a:graphicFrameLocks/>
          </p:cNvGraphicFramePr>
          <p:nvPr/>
        </p:nvGraphicFramePr>
        <p:xfrm>
          <a:off x="539750" y="333375"/>
          <a:ext cx="8064500" cy="5976938"/>
        </p:xfrm>
        <a:graphic>
          <a:graphicData uri="http://schemas.openxmlformats.org/drawingml/2006/compatibility">
            <com:legacyDrawing xmlns:com="http://schemas.openxmlformats.org/drawingml/2006/compatibility" spid="_x0000_s76805"/>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4"/>
          <p:cNvSpPr>
            <a:spLocks noGrp="1"/>
          </p:cNvSpPr>
          <p:nvPr>
            <p:ph type="title"/>
          </p:nvPr>
        </p:nvSpPr>
        <p:spPr/>
        <p:txBody>
          <a:bodyPr/>
          <a:lstStyle/>
          <a:p>
            <a:pPr>
              <a:defRPr/>
            </a:pPr>
            <a:r>
              <a:rPr lang="zh-CN" altLang="en-US" b="1" smtClean="0">
                <a:solidFill>
                  <a:schemeClr val="tx2"/>
                </a:solidFill>
                <a:effectLst>
                  <a:outerShdw blurRad="38100" dist="38100" dir="2700000" algn="tl">
                    <a:srgbClr val="C0C0C0"/>
                  </a:outerShdw>
                </a:effectLst>
                <a:ea typeface="黑体" pitchFamily="2" charset="-122"/>
              </a:rPr>
              <a:t>评估内容</a:t>
            </a:r>
          </a:p>
        </p:txBody>
      </p:sp>
      <p:graphicFrame>
        <p:nvGraphicFramePr>
          <p:cNvPr id="23575" name="Group 23"/>
          <p:cNvGraphicFramePr>
            <a:graphicFrameLocks noGrp="1"/>
          </p:cNvGraphicFramePr>
          <p:nvPr>
            <p:ph idx="1"/>
          </p:nvPr>
        </p:nvGraphicFramePr>
        <p:xfrm>
          <a:off x="827088" y="1600200"/>
          <a:ext cx="7345362" cy="4057334"/>
        </p:xfrm>
        <a:graphic>
          <a:graphicData uri="http://schemas.openxmlformats.org/drawingml/2006/table">
            <a:tbl>
              <a:tblPr/>
              <a:tblGrid>
                <a:gridCol w="1152525"/>
                <a:gridCol w="1368425"/>
                <a:gridCol w="4824412"/>
              </a:tblGrid>
              <a:tr h="604838">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Calibri" pitchFamily="34" charset="0"/>
                          <a:ea typeface="黑体" pitchFamily="2" charset="-122"/>
                        </a:rPr>
                        <a:t>一项</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latin typeface="Calibri" pitchFamily="34" charset="0"/>
                          <a:ea typeface="黑体" pitchFamily="2" charset="-122"/>
                        </a:rPr>
                        <a:t>各级政府或多部门联合制订规划</a:t>
                      </a:r>
                      <a:endParaRPr kumimoji="0" lang="zh-CN" altLang="en-US" sz="2800" b="0" i="0" u="none" strike="noStrike" cap="none" normalizeH="0" baseline="0" smtClean="0">
                        <a:ln>
                          <a:noFill/>
                        </a:ln>
                        <a:solidFill>
                          <a:schemeClr val="tx2"/>
                        </a:solidFill>
                        <a:effectLst/>
                        <a:latin typeface="Calibri" pitchFamily="34" charset="0"/>
                        <a:ea typeface="宋体"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1131888">
                <a:tc rowSpan="2">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Calibri" pitchFamily="34" charset="0"/>
                          <a:ea typeface="黑体" pitchFamily="2" charset="-122"/>
                        </a:rPr>
                        <a:t>二项</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保障措</a:t>
                      </a:r>
                    </a:p>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施落实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楷体_GB2312" pitchFamily="49" charset="-122"/>
                          <a:ea typeface="楷体_GB2312" pitchFamily="49" charset="-122"/>
                        </a:rPr>
                        <a:t>防控工作机制和政府有关部门履职情况 </a:t>
                      </a: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楷体_GB2312" pitchFamily="49" charset="-122"/>
                          <a:ea typeface="楷体_GB2312" pitchFamily="49" charset="-122"/>
                        </a:rPr>
                        <a:t>(</a:t>
                      </a: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楷体_GB2312" pitchFamily="49" charset="-122"/>
                          <a:ea typeface="楷体_GB2312" pitchFamily="49" charset="-122"/>
                        </a:rPr>
                        <a:t>人、财、物保障等</a:t>
                      </a: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楷体_GB2312" pitchFamily="49" charset="-122"/>
                          <a:ea typeface="楷体_GB2312" pitchFamily="49" charset="-122"/>
                        </a:rPr>
                        <a: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30300">
                <a:tc v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防治措</a:t>
                      </a:r>
                    </a:p>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施落实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楷体_GB2312" pitchFamily="49" charset="-122"/>
                          <a:ea typeface="楷体_GB2312" pitchFamily="49" charset="-122"/>
                        </a:rPr>
                        <a:t>病例发现、治疗、管理、处置、疫情监测、畸残预防、培训督导、宣教、麻风院</a:t>
                      </a: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楷体_GB2312" pitchFamily="49" charset="-122"/>
                          <a:ea typeface="楷体_GB2312" pitchFamily="49" charset="-122"/>
                        </a:rPr>
                        <a:t>(</a:t>
                      </a: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楷体_GB2312" pitchFamily="49" charset="-122"/>
                          <a:ea typeface="楷体_GB2312" pitchFamily="49" charset="-122"/>
                        </a:rPr>
                        <a:t>村</a:t>
                      </a: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楷体_GB2312" pitchFamily="49" charset="-122"/>
                          <a:ea typeface="楷体_GB2312" pitchFamily="49" charset="-122"/>
                        </a:rPr>
                        <a:t>)</a:t>
                      </a: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楷体_GB2312" pitchFamily="49" charset="-122"/>
                          <a:ea typeface="楷体_GB2312" pitchFamily="49" charset="-122"/>
                        </a:rPr>
                        <a:t>管理</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31888">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Calibri" pitchFamily="34" charset="0"/>
                          <a:ea typeface="黑体" pitchFamily="2" charset="-122"/>
                        </a:rPr>
                        <a:t>一项</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中期目</a:t>
                      </a:r>
                    </a:p>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标完成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楷体_GB2312" pitchFamily="49" charset="-122"/>
                          <a:ea typeface="楷体_GB2312" pitchFamily="49" charset="-122"/>
                        </a:rPr>
                        <a:t>总目标、工作指标、效果指标</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4"/>
          <p:cNvSpPr>
            <a:spLocks noGrp="1"/>
          </p:cNvSpPr>
          <p:nvPr>
            <p:ph type="title"/>
          </p:nvPr>
        </p:nvSpPr>
        <p:spPr>
          <a:xfrm>
            <a:off x="468313" y="404813"/>
            <a:ext cx="8229600" cy="1143000"/>
          </a:xfrm>
        </p:spPr>
        <p:txBody>
          <a:bodyPr/>
          <a:lstStyle/>
          <a:p>
            <a:pPr>
              <a:defRPr/>
            </a:pPr>
            <a:r>
              <a:rPr lang="zh-CN" altLang="en-US" b="1" smtClean="0">
                <a:solidFill>
                  <a:schemeClr val="tx2"/>
                </a:solidFill>
                <a:effectLst>
                  <a:outerShdw blurRad="38100" dist="38100" dir="2700000" algn="tl">
                    <a:srgbClr val="C0C0C0"/>
                  </a:outerShdw>
                </a:effectLst>
                <a:ea typeface="黑体" pitchFamily="2" charset="-122"/>
              </a:rPr>
              <a:t>评估方法</a:t>
            </a:r>
          </a:p>
        </p:txBody>
      </p:sp>
      <p:graphicFrame>
        <p:nvGraphicFramePr>
          <p:cNvPr id="65610" name="Group 74"/>
          <p:cNvGraphicFramePr>
            <a:graphicFrameLocks noGrp="1"/>
          </p:cNvGraphicFramePr>
          <p:nvPr>
            <p:ph idx="1"/>
          </p:nvPr>
        </p:nvGraphicFramePr>
        <p:xfrm>
          <a:off x="611188" y="1600200"/>
          <a:ext cx="8075612" cy="4883722"/>
        </p:xfrm>
        <a:graphic>
          <a:graphicData uri="http://schemas.openxmlformats.org/drawingml/2006/table">
            <a:tbl>
              <a:tblPr/>
              <a:tblGrid>
                <a:gridCol w="2089150"/>
                <a:gridCol w="5986462"/>
              </a:tblGrid>
              <a:tr h="460375">
                <a:tc gridSpan="2">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800" b="0" i="0" u="none" strike="noStrike" cap="none" normalizeH="0" baseline="0" dirty="0" smtClean="0">
                          <a:ln>
                            <a:noFill/>
                          </a:ln>
                          <a:solidFill>
                            <a:schemeClr val="tx1"/>
                          </a:solidFill>
                          <a:effectLst/>
                          <a:latin typeface="Calibri" pitchFamily="34" charset="0"/>
                          <a:ea typeface="宋体" charset="-122"/>
                        </a:rPr>
                        <a:t>         </a:t>
                      </a:r>
                      <a:r>
                        <a:rPr kumimoji="0" lang="zh-CN" altLang="en-US" sz="2800" b="1" i="0" u="none" strike="noStrike" cap="none" normalizeH="0" baseline="0" dirty="0" smtClean="0">
                          <a:ln>
                            <a:noFill/>
                          </a:ln>
                          <a:solidFill>
                            <a:schemeClr val="tx2"/>
                          </a:solidFill>
                          <a:effectLst>
                            <a:outerShdw blurRad="38100" dist="38100" dir="2700000" algn="tl">
                              <a:srgbClr val="C0C0C0"/>
                            </a:outerShdw>
                          </a:effectLst>
                          <a:latin typeface="Calibri" pitchFamily="34" charset="0"/>
                          <a:ea typeface="黑体" pitchFamily="2" charset="-122"/>
                        </a:rPr>
                        <a:t>自查自评</a:t>
                      </a:r>
                      <a:r>
                        <a:rPr kumimoji="0" lang="zh-CN" altLang="en-US" sz="2800" b="0" i="0" u="none" strike="noStrike" cap="none" normalizeH="0" baseline="0" dirty="0" smtClean="0">
                          <a:ln>
                            <a:noFill/>
                          </a:ln>
                          <a:solidFill>
                            <a:schemeClr val="tx1"/>
                          </a:solidFill>
                          <a:effectLst/>
                          <a:latin typeface="Calibri" pitchFamily="34" charset="0"/>
                          <a:ea typeface="宋体" charset="-122"/>
                        </a:rPr>
                        <a:t>                                 </a:t>
                      </a:r>
                      <a:r>
                        <a:rPr kumimoji="0" lang="zh-CN" altLang="en-US" sz="2800" b="1" i="0" u="none" strike="noStrike" cap="none" normalizeH="0" baseline="0" dirty="0" smtClean="0">
                          <a:ln>
                            <a:noFill/>
                          </a:ln>
                          <a:solidFill>
                            <a:schemeClr val="tx2"/>
                          </a:solidFill>
                          <a:effectLst>
                            <a:outerShdw blurRad="38100" dist="38100" dir="2700000" algn="tl">
                              <a:srgbClr val="C0C0C0"/>
                            </a:outerShdw>
                          </a:effectLst>
                          <a:latin typeface="Calibri" pitchFamily="34" charset="0"/>
                          <a:ea typeface="黑体" pitchFamily="2" charset="-122"/>
                        </a:rPr>
                        <a:t>现场抽查复核</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1049338">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利用信息系统收集分析数据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楷体_GB2312" pitchFamily="49" charset="-122"/>
                          <a:ea typeface="楷体_GB2312" pitchFamily="49" charset="-122"/>
                        </a:rPr>
                        <a:t>通过全国麻风防治管理信息系统了解规划措施落实和相关活动的开展情况及评估指标的完成情况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3030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现场调查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000" b="1" i="0" u="none" strike="noStrike" cap="none" normalizeH="0" baseline="0" dirty="0" smtClean="0">
                          <a:ln>
                            <a:noFill/>
                          </a:ln>
                          <a:solidFill>
                            <a:schemeClr val="tx2"/>
                          </a:solidFill>
                          <a:effectLst>
                            <a:outerShdw blurRad="38100" dist="38100" dir="2700000" algn="tl">
                              <a:srgbClr val="C0C0C0"/>
                            </a:outerShdw>
                          </a:effectLst>
                          <a:latin typeface="楷体_GB2312" pitchFamily="49" charset="-122"/>
                          <a:ea typeface="楷体_GB2312" pitchFamily="49" charset="-122"/>
                        </a:rPr>
                        <a:t>查阅相关材料、听取工作汇报、调研座谈、与病人或防治人员访谈</a:t>
                      </a:r>
                    </a:p>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000" b="1" i="0" u="none" strike="noStrike" cap="none" normalizeH="0" baseline="0" dirty="0" smtClean="0">
                          <a:ln>
                            <a:noFill/>
                          </a:ln>
                          <a:solidFill>
                            <a:schemeClr val="tx2"/>
                          </a:solidFill>
                          <a:effectLst>
                            <a:outerShdw blurRad="38100" dist="38100" dir="2700000" algn="tl">
                              <a:srgbClr val="C0C0C0"/>
                            </a:outerShdw>
                          </a:effectLst>
                          <a:latin typeface="楷体_GB2312" pitchFamily="49" charset="-122"/>
                          <a:ea typeface="楷体_GB2312" pitchFamily="49" charset="-122"/>
                        </a:rPr>
                        <a:t>收集有关政策文件、防治方案、防治经费、人员培训与能力建设、工作总结等资料</a:t>
                      </a:r>
                    </a:p>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000" b="1" i="0" u="none" strike="noStrike" cap="none" normalizeH="0" baseline="0" dirty="0" smtClean="0">
                          <a:ln>
                            <a:noFill/>
                          </a:ln>
                          <a:solidFill>
                            <a:schemeClr val="tx2"/>
                          </a:solidFill>
                          <a:effectLst>
                            <a:outerShdw blurRad="38100" dist="38100" dir="2700000" algn="tl">
                              <a:srgbClr val="C0C0C0"/>
                            </a:outerShdw>
                          </a:effectLst>
                          <a:latin typeface="楷体_GB2312" pitchFamily="49" charset="-122"/>
                          <a:ea typeface="楷体_GB2312" pitchFamily="49" charset="-122"/>
                        </a:rPr>
                        <a:t>了解防治工作开展及有关政策开发、经费投入、服务体系建设、人力资源及实验室建设等情况</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49338">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评估检查复核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000" b="1" i="0" u="none" strike="noStrike" cap="none" normalizeH="0" baseline="0" dirty="0" smtClean="0">
                          <a:ln>
                            <a:noFill/>
                          </a:ln>
                          <a:solidFill>
                            <a:schemeClr val="tx2"/>
                          </a:solidFill>
                          <a:effectLst>
                            <a:outerShdw blurRad="38100" dist="38100" dir="2700000" algn="tl">
                              <a:srgbClr val="C0C0C0"/>
                            </a:outerShdw>
                          </a:effectLst>
                          <a:latin typeface="楷体_GB2312" pitchFamily="49" charset="-122"/>
                          <a:ea typeface="楷体_GB2312" pitchFamily="49" charset="-122"/>
                        </a:rPr>
                        <a:t>组织对部分省份进行抽查复</a:t>
                      </a:r>
                      <a:r>
                        <a:rPr kumimoji="0" lang="zh-CN" altLang="en-US" sz="2000" b="1" i="0" u="none" strike="noStrike" cap="none" normalizeH="0" baseline="0" dirty="0" smtClean="0">
                          <a:ln>
                            <a:noFill/>
                          </a:ln>
                          <a:solidFill>
                            <a:schemeClr val="tx2"/>
                          </a:solidFill>
                          <a:effectLst>
                            <a:outerShdw blurRad="38100" dist="38100" dir="2700000" algn="tl">
                              <a:srgbClr val="C0C0C0"/>
                            </a:outerShdw>
                          </a:effectLst>
                          <a:latin typeface="楷体_GB2312" pitchFamily="49" charset="-122"/>
                          <a:ea typeface="楷体_GB2312" pitchFamily="49" charset="-122"/>
                        </a:rPr>
                        <a:t>核</a:t>
                      </a:r>
                      <a:endParaRPr kumimoji="0" lang="en-US" altLang="zh-CN" sz="2000" b="1" i="0" u="none" strike="noStrike" cap="none" normalizeH="0" baseline="0" dirty="0" smtClean="0">
                        <a:ln>
                          <a:noFill/>
                        </a:ln>
                        <a:solidFill>
                          <a:schemeClr val="tx2"/>
                        </a:solidFill>
                        <a:effectLst>
                          <a:outerShdw blurRad="38100" dist="38100" dir="2700000" algn="tl">
                            <a:srgbClr val="C0C0C0"/>
                          </a:outerShdw>
                        </a:effectLst>
                        <a:latin typeface="楷体_GB2312" pitchFamily="49" charset="-122"/>
                        <a:ea typeface="楷体_GB2312" pitchFamily="49" charset="-122"/>
                      </a:endParaRPr>
                    </a:p>
                    <a:p>
                      <a:pPr marL="0" marR="0" lvl="0" indent="0" algn="l" defTabSz="914400" rtl="0" eaLnBrk="0" fontAlgn="base" latinLnBrk="0" hangingPunct="0">
                        <a:lnSpc>
                          <a:spcPct val="100000"/>
                        </a:lnSpc>
                        <a:spcBef>
                          <a:spcPct val="20000"/>
                        </a:spcBef>
                        <a:spcAft>
                          <a:spcPct val="0"/>
                        </a:spcAft>
                        <a:buClrTx/>
                        <a:buSzTx/>
                        <a:buFont typeface="Arial" charset="0"/>
                        <a:buNone/>
                        <a:tabLst/>
                      </a:pPr>
                      <a:r>
                        <a:rPr lang="zh-CN" altLang="zh-CN" sz="1800" kern="1200" dirty="0" smtClean="0">
                          <a:solidFill>
                            <a:schemeClr val="tx1"/>
                          </a:solidFill>
                          <a:latin typeface="+mn-lt"/>
                          <a:ea typeface="+mn-ea"/>
                          <a:cs typeface="+mn-cs"/>
                        </a:rPr>
                        <a:t>有现症病人的县（市、区）按不低于</a:t>
                      </a:r>
                      <a:r>
                        <a:rPr lang="en-US" altLang="zh-CN" sz="1800" kern="1200" dirty="0" smtClean="0">
                          <a:solidFill>
                            <a:schemeClr val="tx1"/>
                          </a:solidFill>
                          <a:latin typeface="+mn-lt"/>
                          <a:ea typeface="+mn-ea"/>
                          <a:cs typeface="+mn-cs"/>
                        </a:rPr>
                        <a:t>50%</a:t>
                      </a:r>
                      <a:r>
                        <a:rPr lang="zh-CN" altLang="zh-CN" sz="1800" kern="1200" dirty="0" smtClean="0">
                          <a:solidFill>
                            <a:schemeClr val="tx1"/>
                          </a:solidFill>
                          <a:latin typeface="+mn-lt"/>
                          <a:ea typeface="+mn-ea"/>
                          <a:cs typeface="+mn-cs"/>
                        </a:rPr>
                        <a:t>的比例进行抽查复核，患病率超过</a:t>
                      </a:r>
                      <a:r>
                        <a:rPr lang="en-US" altLang="zh-CN" sz="1800" kern="1200" dirty="0" smtClean="0">
                          <a:solidFill>
                            <a:schemeClr val="tx1"/>
                          </a:solidFill>
                          <a:latin typeface="+mn-lt"/>
                          <a:ea typeface="+mn-ea"/>
                          <a:cs typeface="+mn-cs"/>
                        </a:rPr>
                        <a:t>1/10</a:t>
                      </a:r>
                      <a:r>
                        <a:rPr lang="zh-CN" altLang="zh-CN" sz="1800" kern="1200" dirty="0" smtClean="0">
                          <a:solidFill>
                            <a:schemeClr val="tx1"/>
                          </a:solidFill>
                          <a:latin typeface="+mn-lt"/>
                          <a:ea typeface="+mn-ea"/>
                          <a:cs typeface="+mn-cs"/>
                        </a:rPr>
                        <a:t>万的</a:t>
                      </a:r>
                      <a:r>
                        <a:rPr lang="zh-CN" altLang="zh-CN" sz="1800" kern="1200" dirty="0" smtClean="0">
                          <a:solidFill>
                            <a:srgbClr val="FF0000"/>
                          </a:solidFill>
                          <a:latin typeface="+mn-lt"/>
                          <a:ea typeface="+mn-ea"/>
                          <a:cs typeface="+mn-cs"/>
                        </a:rPr>
                        <a:t>右江区、凌云县、隆林县、西林县</a:t>
                      </a:r>
                      <a:r>
                        <a:rPr lang="zh-CN" altLang="zh-CN" sz="1800" kern="1200" dirty="0" smtClean="0">
                          <a:solidFill>
                            <a:schemeClr val="tx1"/>
                          </a:solidFill>
                          <a:latin typeface="+mn-lt"/>
                          <a:ea typeface="+mn-ea"/>
                          <a:cs typeface="+mn-cs"/>
                        </a:rPr>
                        <a:t>则列入必查县（区）。</a:t>
                      </a:r>
                      <a:endParaRPr kumimoji="0" lang="zh-CN" altLang="en-US" sz="2000" b="1" i="0" u="none" strike="noStrike" cap="none" normalizeH="0" baseline="0" dirty="0" smtClean="0">
                        <a:ln>
                          <a:noFill/>
                        </a:ln>
                        <a:solidFill>
                          <a:schemeClr val="tx2"/>
                        </a:solidFill>
                        <a:effectLst>
                          <a:outerShdw blurRad="38100" dist="38100" dir="2700000" algn="tl">
                            <a:srgbClr val="C0C0C0"/>
                          </a:outerShdw>
                        </a:effectLst>
                        <a:latin typeface="楷体_GB2312" pitchFamily="49" charset="-122"/>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8866" name="AutoShape 32"/>
          <p:cNvSpPr>
            <a:spLocks noChangeArrowheads="1"/>
          </p:cNvSpPr>
          <p:nvPr/>
        </p:nvSpPr>
        <p:spPr bwMode="auto">
          <a:xfrm>
            <a:off x="3132138" y="1700213"/>
            <a:ext cx="2232025" cy="360362"/>
          </a:xfrm>
          <a:prstGeom prst="leftRightArrow">
            <a:avLst>
              <a:gd name="adj1" fmla="val 50000"/>
              <a:gd name="adj2" fmla="val 123877"/>
            </a:avLst>
          </a:prstGeom>
          <a:solidFill>
            <a:schemeClr val="accent1"/>
          </a:solidFill>
          <a:ln w="9525">
            <a:solidFill>
              <a:schemeClr val="tx1"/>
            </a:solidFill>
            <a:miter lim="800000"/>
            <a:headEnd/>
            <a:tailEnd/>
          </a:ln>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4"/>
          <p:cNvSpPr>
            <a:spLocks noGrp="1"/>
          </p:cNvSpPr>
          <p:nvPr>
            <p:ph type="title"/>
          </p:nvPr>
        </p:nvSpPr>
        <p:spPr>
          <a:xfrm>
            <a:off x="395288" y="692150"/>
            <a:ext cx="8229600" cy="1143000"/>
          </a:xfrm>
        </p:spPr>
        <p:txBody>
          <a:bodyPr/>
          <a:lstStyle/>
          <a:p>
            <a:pPr>
              <a:defRPr/>
            </a:pPr>
            <a:r>
              <a:rPr lang="zh-CN" altLang="zh-CN" b="1" smtClean="0">
                <a:solidFill>
                  <a:schemeClr val="tx2"/>
                </a:solidFill>
                <a:effectLst>
                  <a:outerShdw blurRad="38100" dist="38100" dir="2700000" algn="tl">
                    <a:srgbClr val="C0C0C0"/>
                  </a:outerShdw>
                </a:effectLst>
                <a:latin typeface="黑体" pitchFamily="2" charset="-122"/>
                <a:ea typeface="黑体" pitchFamily="2" charset="-122"/>
              </a:rPr>
              <a:t>规划</a:t>
            </a:r>
            <a:r>
              <a:rPr lang="zh-CN" altLang="en-US" b="1" smtClean="0">
                <a:solidFill>
                  <a:schemeClr val="tx2"/>
                </a:solidFill>
                <a:effectLst>
                  <a:outerShdw blurRad="38100" dist="38100" dir="2700000" algn="tl">
                    <a:srgbClr val="C0C0C0"/>
                  </a:outerShdw>
                </a:effectLst>
                <a:latin typeface="黑体" pitchFamily="2" charset="-122"/>
                <a:ea typeface="黑体" pitchFamily="2" charset="-122"/>
              </a:rPr>
              <a:t>中期评估内容</a:t>
            </a:r>
            <a:r>
              <a:rPr lang="en-US" altLang="zh-CN" b="1" smtClean="0">
                <a:solidFill>
                  <a:schemeClr val="accent2"/>
                </a:solidFill>
                <a:effectLst>
                  <a:outerShdw blurRad="38100" dist="38100" dir="2700000" algn="tl">
                    <a:srgbClr val="C0C0C0"/>
                  </a:outerShdw>
                </a:effectLst>
                <a:latin typeface="Arial Black" pitchFamily="34" charset="0"/>
                <a:ea typeface="黑体" pitchFamily="2" charset="-122"/>
              </a:rPr>
              <a:t>15</a:t>
            </a:r>
            <a:r>
              <a:rPr lang="zh-CN" altLang="en-US" b="1" smtClean="0">
                <a:solidFill>
                  <a:schemeClr val="tx2"/>
                </a:solidFill>
                <a:effectLst>
                  <a:outerShdw blurRad="38100" dist="38100" dir="2700000" algn="tl">
                    <a:srgbClr val="C0C0C0"/>
                  </a:outerShdw>
                </a:effectLst>
                <a:latin typeface="黑体" pitchFamily="2" charset="-122"/>
                <a:ea typeface="黑体" pitchFamily="2" charset="-122"/>
              </a:rPr>
              <a:t>项</a:t>
            </a:r>
            <a:r>
              <a:rPr lang="en-US" altLang="zh-CN" b="1" smtClean="0">
                <a:solidFill>
                  <a:schemeClr val="accent2"/>
                </a:solidFill>
                <a:effectLst>
                  <a:outerShdw blurRad="38100" dist="38100" dir="2700000" algn="tl">
                    <a:srgbClr val="C0C0C0"/>
                  </a:outerShdw>
                </a:effectLst>
                <a:latin typeface="Arial Black" pitchFamily="34" charset="0"/>
                <a:ea typeface="黑体" pitchFamily="2" charset="-122"/>
              </a:rPr>
              <a:t>69</a:t>
            </a:r>
            <a:r>
              <a:rPr lang="zh-CN" altLang="en-US" b="1" smtClean="0">
                <a:solidFill>
                  <a:schemeClr val="tx2"/>
                </a:solidFill>
                <a:effectLst>
                  <a:outerShdw blurRad="38100" dist="38100" dir="2700000" algn="tl">
                    <a:srgbClr val="C0C0C0"/>
                  </a:outerShdw>
                </a:effectLst>
                <a:latin typeface="黑体" pitchFamily="2" charset="-122"/>
                <a:ea typeface="黑体" pitchFamily="2" charset="-122"/>
              </a:rPr>
              <a:t>条</a:t>
            </a:r>
          </a:p>
        </p:txBody>
      </p:sp>
      <p:graphicFrame>
        <p:nvGraphicFramePr>
          <p:cNvPr id="37917" name="Group 29"/>
          <p:cNvGraphicFramePr>
            <a:graphicFrameLocks noGrp="1"/>
          </p:cNvGraphicFramePr>
          <p:nvPr>
            <p:ph idx="1"/>
          </p:nvPr>
        </p:nvGraphicFramePr>
        <p:xfrm>
          <a:off x="900113" y="2133600"/>
          <a:ext cx="7129462" cy="2498916"/>
        </p:xfrm>
        <a:graphic>
          <a:graphicData uri="http://schemas.openxmlformats.org/drawingml/2006/table">
            <a:tbl>
              <a:tblPr/>
              <a:tblGrid>
                <a:gridCol w="2160587"/>
                <a:gridCol w="4968875"/>
              </a:tblGrid>
              <a:tr h="560388">
                <a:tc rowSpan="3">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3200" b="1" i="0" u="none" strike="noStrike" cap="none" normalizeH="0" baseline="0" smtClean="0">
                          <a:ln>
                            <a:noFill/>
                          </a:ln>
                          <a:solidFill>
                            <a:schemeClr val="accent2"/>
                          </a:solidFill>
                          <a:effectLst>
                            <a:outerShdw blurRad="38100" dist="38100" dir="2700000" algn="tl">
                              <a:srgbClr val="C0C0C0"/>
                            </a:outerShdw>
                          </a:effectLst>
                          <a:latin typeface="Arial Black" pitchFamily="34" charset="0"/>
                          <a:ea typeface="黑体" pitchFamily="2" charset="-122"/>
                        </a:rPr>
                        <a:t>69</a:t>
                      </a:r>
                      <a:r>
                        <a:rPr kumimoji="0" lang="zh-CN" altLang="en-US" sz="3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条</a:t>
                      </a:r>
                    </a:p>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32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信息条目</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2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accent2"/>
                          </a:solidFill>
                          <a:effectLst>
                            <a:outerShdw blurRad="38100" dist="38100" dir="2700000" algn="tl">
                              <a:srgbClr val="C0C0C0"/>
                            </a:outerShdw>
                          </a:effectLst>
                          <a:latin typeface="Arial Black" pitchFamily="34" charset="0"/>
                          <a:ea typeface="黑体" pitchFamily="2" charset="-122"/>
                        </a:rPr>
                        <a:t>8</a:t>
                      </a: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条是定性指标</a:t>
                      </a: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是</a:t>
                      </a: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否  有</a:t>
                      </a: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无</a:t>
                      </a: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22338">
                <a:tc vMerge="1">
                  <a:txBody>
                    <a:bodyPr/>
                    <a:lstStyle/>
                    <a:p>
                      <a:endParaRPr lang="zh-CN" altLang="en-US"/>
                    </a:p>
                  </a:txBody>
                  <a:tcPr/>
                </a:tc>
                <a:tc>
                  <a:txBody>
                    <a:bodyPr/>
                    <a:lstStyle/>
                    <a:p>
                      <a:pPr marL="0" marR="0" lvl="0" indent="0" algn="l" defTabSz="914400" rtl="0" eaLnBrk="0" fontAlgn="base" latinLnBrk="0" hangingPunct="0">
                        <a:lnSpc>
                          <a:spcPct val="12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accent2"/>
                          </a:solidFill>
                          <a:effectLst>
                            <a:outerShdw blurRad="38100" dist="38100" dir="2700000" algn="tl">
                              <a:srgbClr val="C0C0C0"/>
                            </a:outerShdw>
                          </a:effectLst>
                          <a:latin typeface="Arial Black" pitchFamily="34" charset="0"/>
                          <a:ea typeface="黑体" pitchFamily="2" charset="-122"/>
                        </a:rPr>
                        <a:t>46</a:t>
                      </a: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条是定量指标，以年度为单位收集数据</a:t>
                      </a: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(2011-2015</a:t>
                      </a: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年</a:t>
                      </a: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22338">
                <a:tc vMerge="1">
                  <a:txBody>
                    <a:bodyPr/>
                    <a:lstStyle/>
                    <a:p>
                      <a:endParaRPr lang="zh-CN" altLang="en-US"/>
                    </a:p>
                  </a:txBody>
                  <a:tcPr/>
                </a:tc>
                <a:tc>
                  <a:txBody>
                    <a:bodyPr/>
                    <a:lstStyle/>
                    <a:p>
                      <a:pPr marL="0" marR="0" lvl="0" indent="0" algn="l" defTabSz="914400" rtl="0" eaLnBrk="0" fontAlgn="base" latinLnBrk="0" hangingPunct="0">
                        <a:lnSpc>
                          <a:spcPct val="12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accent2"/>
                          </a:solidFill>
                          <a:effectLst>
                            <a:outerShdw blurRad="38100" dist="38100" dir="2700000" algn="tl">
                              <a:srgbClr val="C0C0C0"/>
                            </a:outerShdw>
                          </a:effectLst>
                          <a:latin typeface="Arial Black" pitchFamily="34" charset="0"/>
                          <a:ea typeface="黑体" pitchFamily="2" charset="-122"/>
                        </a:rPr>
                        <a:t>15</a:t>
                      </a: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条定量指标是</a:t>
                      </a: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1</a:t>
                      </a: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次性收集，截至时间</a:t>
                      </a: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2015</a:t>
                      </a: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年</a:t>
                      </a: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12</a:t>
                      </a: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月</a:t>
                      </a: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31</a:t>
                      </a: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日</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4"/>
          <p:cNvSpPr>
            <a:spLocks noGrp="1"/>
          </p:cNvSpPr>
          <p:nvPr>
            <p:ph type="title"/>
          </p:nvPr>
        </p:nvSpPr>
        <p:spPr/>
        <p:txBody>
          <a:bodyPr/>
          <a:lstStyle/>
          <a:p>
            <a:pPr>
              <a:defRPr/>
            </a:pPr>
            <a:r>
              <a:rPr lang="zh-CN" altLang="en-US" b="1" smtClean="0">
                <a:solidFill>
                  <a:schemeClr val="tx2"/>
                </a:solidFill>
                <a:effectLst>
                  <a:outerShdw blurRad="38100" dist="38100" dir="2700000" algn="tl">
                    <a:srgbClr val="C0C0C0"/>
                  </a:outerShdw>
                </a:effectLst>
                <a:ea typeface="黑体" pitchFamily="2" charset="-122"/>
              </a:rPr>
              <a:t>评估内容条目</a:t>
            </a:r>
          </a:p>
        </p:txBody>
      </p:sp>
      <p:graphicFrame>
        <p:nvGraphicFramePr>
          <p:cNvPr id="31849" name="Group 105"/>
          <p:cNvGraphicFramePr>
            <a:graphicFrameLocks noGrp="1"/>
          </p:cNvGraphicFramePr>
          <p:nvPr>
            <p:ph idx="1"/>
          </p:nvPr>
        </p:nvGraphicFramePr>
        <p:xfrm>
          <a:off x="827088" y="1600200"/>
          <a:ext cx="7705725" cy="4525964"/>
        </p:xfrm>
        <a:graphic>
          <a:graphicData uri="http://schemas.openxmlformats.org/drawingml/2006/table">
            <a:tbl>
              <a:tblPr/>
              <a:tblGrid>
                <a:gridCol w="2062162"/>
                <a:gridCol w="1250950"/>
                <a:gridCol w="2592388"/>
                <a:gridCol w="1800225"/>
              </a:tblGrid>
              <a:tr h="565150">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Calibri" pitchFamily="34" charset="0"/>
                          <a:ea typeface="黑体" pitchFamily="2" charset="-122"/>
                        </a:rPr>
                        <a:t>内容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Calibri" pitchFamily="34" charset="0"/>
                          <a:ea typeface="黑体" pitchFamily="2" charset="-122"/>
                        </a:rPr>
                        <a:t>条目</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Calibri" pitchFamily="34" charset="0"/>
                          <a:ea typeface="黑体" pitchFamily="2" charset="-122"/>
                        </a:rPr>
                        <a:t>数据来源</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Calibri" pitchFamily="34" charset="0"/>
                          <a:ea typeface="黑体" pitchFamily="2" charset="-122"/>
                        </a:rPr>
                        <a:t>适用级别</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基本情况</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8(2)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相关资料</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省、地、县</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政府承诺</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7(3)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相关文件及财务报表</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省、地、县</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能力建设</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相关文件及资料</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省、地、县</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疫情现况</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LEPMIS </a:t>
                      </a: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省、地、县</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病例发现</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工作计划、总结及报表</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省、地、县</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病例治疗管理</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LEPMIS </a:t>
                      </a: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省、地、县</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不良反应治疗</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LEPMIS </a:t>
                      </a:r>
                      <a:endPar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省、地、县</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p:nvPr>
        </p:nvSpPr>
        <p:spPr>
          <a:xfrm>
            <a:off x="395288" y="333375"/>
            <a:ext cx="8229600" cy="1143000"/>
          </a:xfrm>
        </p:spPr>
        <p:txBody>
          <a:bodyPr/>
          <a:lstStyle/>
          <a:p>
            <a:pPr>
              <a:defRPr/>
            </a:pPr>
            <a:r>
              <a:rPr lang="zh-CN" altLang="en-US" b="1" smtClean="0">
                <a:solidFill>
                  <a:schemeClr val="tx2"/>
                </a:solidFill>
                <a:effectLst>
                  <a:outerShdw blurRad="38100" dist="38100" dir="2700000" algn="tl">
                    <a:srgbClr val="C0C0C0"/>
                  </a:outerShdw>
                </a:effectLst>
                <a:ea typeface="黑体" pitchFamily="2" charset="-122"/>
              </a:rPr>
              <a:t>评估内容条目</a:t>
            </a:r>
          </a:p>
        </p:txBody>
      </p:sp>
      <p:graphicFrame>
        <p:nvGraphicFramePr>
          <p:cNvPr id="33855" name="Group 63"/>
          <p:cNvGraphicFramePr>
            <a:graphicFrameLocks noGrp="1"/>
          </p:cNvGraphicFramePr>
          <p:nvPr>
            <p:ph idx="1"/>
          </p:nvPr>
        </p:nvGraphicFramePr>
        <p:xfrm>
          <a:off x="827088" y="1600200"/>
          <a:ext cx="7705725" cy="4525964"/>
        </p:xfrm>
        <a:graphic>
          <a:graphicData uri="http://schemas.openxmlformats.org/drawingml/2006/table">
            <a:tbl>
              <a:tblPr/>
              <a:tblGrid>
                <a:gridCol w="2062162"/>
                <a:gridCol w="962025"/>
                <a:gridCol w="3025775"/>
                <a:gridCol w="1655763"/>
              </a:tblGrid>
              <a:tr h="565150">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Calibri" pitchFamily="34" charset="0"/>
                          <a:ea typeface="黑体" pitchFamily="2" charset="-122"/>
                        </a:rPr>
                        <a:t>内容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Calibri" pitchFamily="34" charset="0"/>
                          <a:ea typeface="黑体" pitchFamily="2" charset="-122"/>
                        </a:rPr>
                        <a:t>条目</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Calibri" pitchFamily="34" charset="0"/>
                          <a:ea typeface="黑体" pitchFamily="2" charset="-122"/>
                        </a:rPr>
                        <a:t>数据来源</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800" b="1" i="0" u="none" strike="noStrike" cap="none" normalizeH="0" baseline="0" smtClean="0">
                          <a:ln>
                            <a:noFill/>
                          </a:ln>
                          <a:solidFill>
                            <a:schemeClr val="tx2"/>
                          </a:solidFill>
                          <a:effectLst>
                            <a:outerShdw blurRad="38100" dist="38100" dir="2700000" algn="tl">
                              <a:srgbClr val="C0C0C0"/>
                            </a:outerShdw>
                          </a:effectLst>
                          <a:latin typeface="Calibri" pitchFamily="34" charset="0"/>
                          <a:ea typeface="黑体" pitchFamily="2" charset="-122"/>
                        </a:rPr>
                        <a:t>适用级别</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畸残预防</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LEPMIS</a:t>
                      </a: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、计划、总结及报表</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省、地、县</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人员培训</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培训文件及相关工作总结</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省、地、县</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工作督导</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督导报告及相关资料</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省、地</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麻风药品管理</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2(1)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latin typeface="黑体" pitchFamily="2" charset="-122"/>
                          <a:ea typeface="黑体" pitchFamily="2" charset="-122"/>
                        </a:rPr>
                        <a:t>药品入出库登记册</a:t>
                      </a:r>
                      <a:r>
                        <a:rPr kumimoji="0" lang="zh-CN" altLang="en-US" sz="1800" b="0" i="0" u="none" strike="noStrike" cap="none" normalizeH="0" baseline="0" smtClean="0">
                          <a:ln>
                            <a:noFill/>
                          </a:ln>
                          <a:solidFill>
                            <a:schemeClr val="tx2"/>
                          </a:solidFill>
                          <a:effectLst/>
                          <a:latin typeface="黑体" pitchFamily="2" charset="-122"/>
                          <a:ea typeface="黑体" pitchFamily="2" charset="-122"/>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省、县</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采购设备药品</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检查实物及帐目</a:t>
                      </a:r>
                      <a:r>
                        <a:rPr kumimoji="0" lang="zh-CN" altLang="en-US" sz="1800" b="0" i="0" u="none" strike="noStrike" cap="none" normalizeH="0" baseline="0" smtClean="0">
                          <a:ln>
                            <a:noFill/>
                          </a:ln>
                          <a:solidFill>
                            <a:schemeClr val="tx2"/>
                          </a:solidFill>
                          <a:effectLst/>
                          <a:latin typeface="黑体" pitchFamily="2" charset="-122"/>
                          <a:ea typeface="黑体" pitchFamily="2" charset="-122"/>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省、地、县</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麻风节活动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4(2)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文件及相关资料</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省、地、县</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防治知识调查</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24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调查文件及相关工作总结</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省</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4"/>
          <p:cNvSpPr>
            <a:spLocks noGrp="1"/>
          </p:cNvSpPr>
          <p:nvPr>
            <p:ph type="title"/>
          </p:nvPr>
        </p:nvSpPr>
        <p:spPr>
          <a:xfrm>
            <a:off x="539750" y="981075"/>
            <a:ext cx="8229600" cy="1143000"/>
          </a:xfrm>
        </p:spPr>
        <p:txBody>
          <a:bodyPr/>
          <a:lstStyle/>
          <a:p>
            <a:pPr>
              <a:defRPr/>
            </a:pPr>
            <a:r>
              <a:rPr lang="zh-CN" altLang="en-US" sz="4000" b="1" smtClean="0">
                <a:solidFill>
                  <a:schemeClr val="tx2"/>
                </a:solidFill>
                <a:effectLst>
                  <a:outerShdw blurRad="38100" dist="38100" dir="2700000" algn="tl">
                    <a:srgbClr val="C0C0C0"/>
                  </a:outerShdw>
                </a:effectLst>
                <a:latin typeface="黑体" pitchFamily="2" charset="-122"/>
                <a:ea typeface="黑体" pitchFamily="2" charset="-122"/>
              </a:rPr>
              <a:t>评估麻风院</a:t>
            </a:r>
            <a:r>
              <a:rPr lang="en-US" altLang="zh-CN" sz="4000" b="1" smtClean="0">
                <a:solidFill>
                  <a:schemeClr val="tx2"/>
                </a:solidFill>
                <a:effectLst>
                  <a:outerShdw blurRad="38100" dist="38100" dir="2700000" algn="tl">
                    <a:srgbClr val="C0C0C0"/>
                  </a:outerShdw>
                </a:effectLst>
                <a:latin typeface="黑体" pitchFamily="2" charset="-122"/>
                <a:ea typeface="黑体" pitchFamily="2" charset="-122"/>
              </a:rPr>
              <a:t>(</a:t>
            </a:r>
            <a:r>
              <a:rPr lang="zh-CN" altLang="en-US" sz="4000" b="1" smtClean="0">
                <a:solidFill>
                  <a:schemeClr val="tx2"/>
                </a:solidFill>
                <a:effectLst>
                  <a:outerShdw blurRad="38100" dist="38100" dir="2700000" algn="tl">
                    <a:srgbClr val="C0C0C0"/>
                  </a:outerShdw>
                </a:effectLst>
                <a:latin typeface="黑体" pitchFamily="2" charset="-122"/>
                <a:ea typeface="黑体" pitchFamily="2" charset="-122"/>
              </a:rPr>
              <a:t>村</a:t>
            </a:r>
            <a:r>
              <a:rPr lang="en-US" altLang="zh-CN" sz="4000" b="1" smtClean="0">
                <a:solidFill>
                  <a:schemeClr val="tx2"/>
                </a:solidFill>
                <a:effectLst>
                  <a:outerShdw blurRad="38100" dist="38100" dir="2700000" algn="tl">
                    <a:srgbClr val="C0C0C0"/>
                  </a:outerShdw>
                </a:effectLst>
                <a:latin typeface="黑体" pitchFamily="2" charset="-122"/>
                <a:ea typeface="黑体" pitchFamily="2" charset="-122"/>
              </a:rPr>
              <a:t>)</a:t>
            </a:r>
            <a:r>
              <a:rPr lang="zh-CN" altLang="en-US" sz="4000" b="1" smtClean="0">
                <a:solidFill>
                  <a:schemeClr val="tx2"/>
                </a:solidFill>
                <a:effectLst>
                  <a:outerShdw blurRad="38100" dist="38100" dir="2700000" algn="tl">
                    <a:srgbClr val="C0C0C0"/>
                  </a:outerShdw>
                </a:effectLst>
                <a:latin typeface="黑体" pitchFamily="2" charset="-122"/>
                <a:ea typeface="黑体" pitchFamily="2" charset="-122"/>
              </a:rPr>
              <a:t>基本情况</a:t>
            </a:r>
            <a:r>
              <a:rPr lang="zh-CN" altLang="en-US" smtClean="0"/>
              <a:t> </a:t>
            </a:r>
          </a:p>
        </p:txBody>
      </p:sp>
      <p:graphicFrame>
        <p:nvGraphicFramePr>
          <p:cNvPr id="27689" name="Group 41"/>
          <p:cNvGraphicFramePr>
            <a:graphicFrameLocks noGrp="1"/>
          </p:cNvGraphicFramePr>
          <p:nvPr>
            <p:ph idx="1"/>
          </p:nvPr>
        </p:nvGraphicFramePr>
        <p:xfrm>
          <a:off x="1187450" y="2349500"/>
          <a:ext cx="7188200" cy="3255646"/>
        </p:xfrm>
        <a:graphic>
          <a:graphicData uri="http://schemas.openxmlformats.org/drawingml/2006/table">
            <a:tbl>
              <a:tblPr/>
              <a:tblGrid>
                <a:gridCol w="2520950"/>
                <a:gridCol w="647700"/>
                <a:gridCol w="576263"/>
                <a:gridCol w="719137"/>
                <a:gridCol w="1362075"/>
                <a:gridCol w="1362075"/>
              </a:tblGrid>
              <a:tr h="576263">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内容</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市</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县</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Calibri" pitchFamily="34" charset="0"/>
                          <a:ea typeface="黑体" pitchFamily="2" charset="-122"/>
                        </a:rPr>
                        <a:t>数据来源</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Calibri" pitchFamily="34" charset="0"/>
                          <a:ea typeface="黑体" pitchFamily="2" charset="-122"/>
                        </a:rPr>
                        <a:t>适用级别</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麻风院</a:t>
                      </a:r>
                      <a:r>
                        <a:rPr kumimoji="0" lang="en-US" altLang="zh-CN"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村</a:t>
                      </a:r>
                      <a:r>
                        <a:rPr kumimoji="0" lang="en-US" altLang="zh-CN"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数</a:t>
                      </a:r>
                      <a:endParaRPr kumimoji="0" lang="en-US" altLang="zh-CN"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endParaRPr kumimoji="0" lang="en-US" altLang="zh-CN" sz="16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endParaRPr kumimoji="0" lang="en-US" altLang="zh-CN" sz="16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endParaRPr kumimoji="0" lang="en-US" altLang="zh-CN" sz="16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4">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altLang="zh-CN" sz="1800" b="0" i="0" u="none" strike="noStrike" cap="none" normalizeH="0" baseline="0" smtClean="0">
                          <a:ln>
                            <a:noFill/>
                          </a:ln>
                          <a:solidFill>
                            <a:schemeClr val="tx2"/>
                          </a:solidFill>
                          <a:effectLst/>
                          <a:latin typeface="黑体" pitchFamily="2" charset="-122"/>
                          <a:ea typeface="黑体" pitchFamily="2" charset="-122"/>
                        </a:rPr>
                        <a:t>LEPMIS</a:t>
                      </a:r>
                      <a:r>
                        <a:rPr kumimoji="0" lang="zh-CN" altLang="en-US" sz="1800" b="0" i="0" u="none" strike="noStrike" cap="none" normalizeH="0" baseline="0" smtClean="0">
                          <a:ln>
                            <a:noFill/>
                          </a:ln>
                          <a:solidFill>
                            <a:schemeClr val="tx2"/>
                          </a:solidFill>
                          <a:effectLst/>
                          <a:latin typeface="黑体" pitchFamily="2" charset="-122"/>
                          <a:ea typeface="黑体" pitchFamily="2" charset="-122"/>
                        </a:rPr>
                        <a:t>和相关文件资料 </a:t>
                      </a:r>
                      <a:endParaRPr kumimoji="0" lang="en-US" altLang="zh-CN" sz="1800" b="0" i="0" u="none" strike="noStrike" cap="none" normalizeH="0" baseline="0" smtClean="0">
                        <a:ln>
                          <a:noFill/>
                        </a:ln>
                        <a:solidFill>
                          <a:schemeClr val="tx2"/>
                        </a:solidFill>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rowSpan="4">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CN" altLang="en-US"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省、地、县</a:t>
                      </a:r>
                      <a:endParaRPr kumimoji="0" lang="en-US" altLang="zh-CN" sz="18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居住院</a:t>
                      </a:r>
                      <a:r>
                        <a:rPr kumimoji="0" lang="en-US" altLang="zh-CN"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村</a:t>
                      </a:r>
                      <a:r>
                        <a:rPr kumimoji="0" lang="en-US" altLang="zh-CN"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治愈者人数</a:t>
                      </a:r>
                      <a:r>
                        <a:rPr kumimoji="0" lang="en-US" altLang="zh-CN"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现症病人</a:t>
                      </a:r>
                      <a:endParaRPr kumimoji="0" lang="en-US" altLang="zh-CN"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6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6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6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r>
              <a:tr h="576263">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每天有医务人员提供医疗的院</a:t>
                      </a:r>
                      <a:r>
                        <a:rPr kumimoji="0" lang="en-US" altLang="zh-CN"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村</a:t>
                      </a:r>
                      <a:r>
                        <a:rPr kumimoji="0" lang="en-US" altLang="zh-CN"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数</a:t>
                      </a:r>
                      <a:r>
                        <a:rPr kumimoji="0" lang="zh-CN" altLang="en-US" sz="2000" b="0" i="0" u="none" strike="noStrike" cap="none" normalizeH="0" baseline="0" smtClean="0">
                          <a:ln>
                            <a:noFill/>
                          </a:ln>
                          <a:solidFill>
                            <a:schemeClr val="tx2"/>
                          </a:solidFill>
                          <a:effectLst/>
                          <a:latin typeface="黑体" pitchFamily="2" charset="-122"/>
                          <a:ea typeface="黑体" pitchFamily="2" charset="-122"/>
                        </a:rPr>
                        <a:t>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endParaRPr kumimoji="0" lang="en-US" altLang="zh-CN" sz="16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endParaRPr kumimoji="0" lang="en-US" altLang="zh-CN" sz="16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endParaRPr kumimoji="0" lang="en-US" altLang="zh-CN" sz="16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r>
              <a:tr h="576263">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有住院</a:t>
                      </a:r>
                      <a:r>
                        <a:rPr kumimoji="0" lang="en-US" altLang="zh-CN"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村</a:t>
                      </a:r>
                      <a:r>
                        <a:rPr kumimoji="0" lang="en-US" altLang="zh-CN"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r>
                        <a:rPr kumimoji="0" lang="zh-CN" altLang="en-US" sz="20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需求的院外孤残病人数</a:t>
                      </a:r>
                      <a:r>
                        <a:rPr kumimoji="0" lang="zh-CN" altLang="en-US" sz="2000" b="0" i="0" u="none" strike="noStrike" cap="none" normalizeH="0" baseline="0" smtClean="0">
                          <a:ln>
                            <a:noFill/>
                          </a:ln>
                          <a:solidFill>
                            <a:schemeClr val="tx2"/>
                          </a:solidFill>
                          <a:effectLst/>
                          <a:latin typeface="黑体" pitchFamily="2" charset="-122"/>
                          <a:ea typeface="黑体" pitchFamily="2" charset="-122"/>
                        </a:rPr>
                        <a:t>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endParaRPr kumimoji="0" lang="en-US" altLang="zh-CN" sz="16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6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altLang="zh-CN" sz="1600" b="1" i="0" u="none" strike="noStrike" cap="none" normalizeH="0" baseline="0" smtClean="0">
                          <a:ln>
                            <a:noFill/>
                          </a:ln>
                          <a:solidFill>
                            <a:schemeClr val="tx2"/>
                          </a:solidFill>
                          <a:effectLst>
                            <a:outerShdw blurRad="38100" dist="38100" dir="2700000" algn="tl">
                              <a:srgbClr val="C0C0C0"/>
                            </a:outerShdw>
                          </a:effectLst>
                          <a:latin typeface="黑体" pitchFamily="2" charset="-122"/>
                          <a:ea typeface="黑体" pitchFamily="2"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2222</TotalTime>
  <Words>1674</Words>
  <Application>Microsoft Office PowerPoint</Application>
  <PresentationFormat>全屏显示(4:3)</PresentationFormat>
  <Paragraphs>215</Paragraphs>
  <Slides>16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Arial</vt:lpstr>
      <vt:lpstr>宋体</vt:lpstr>
      <vt:lpstr>Calibri</vt:lpstr>
      <vt:lpstr>黑体</vt:lpstr>
      <vt:lpstr>华文新魏</vt:lpstr>
      <vt:lpstr>楷体_GB2312</vt:lpstr>
      <vt:lpstr>Arial Black</vt:lpstr>
      <vt:lpstr>方正姚体</vt:lpstr>
      <vt:lpstr>Office 主题</vt:lpstr>
      <vt:lpstr>百色市消麻危害规划 中期评估方案解读</vt:lpstr>
      <vt:lpstr>评估目的 </vt:lpstr>
      <vt:lpstr>幻灯片 3</vt:lpstr>
      <vt:lpstr>评估内容</vt:lpstr>
      <vt:lpstr>评估方法</vt:lpstr>
      <vt:lpstr>规划中期评估内容15项69条</vt:lpstr>
      <vt:lpstr>评估内容条目</vt:lpstr>
      <vt:lpstr>评估内容条目</vt:lpstr>
      <vt:lpstr>评估麻风院(村)基本情况 </vt:lpstr>
      <vt:lpstr>幻灯片 10</vt:lpstr>
      <vt:lpstr>中期评估报告（撰写框架）</vt:lpstr>
      <vt:lpstr>补充说明</vt:lpstr>
      <vt:lpstr>规划相关指标完成情况</vt:lpstr>
      <vt:lpstr>职责和工作进度</vt:lpstr>
      <vt:lpstr>幻灯片 15</vt:lpstr>
      <vt:lpstr>幻灯片 16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防  治</dc:title>
  <dc:creator>微软用户</dc:creator>
  <cp:lastModifiedBy>Administrator</cp:lastModifiedBy>
  <cp:revision>86</cp:revision>
  <dcterms:created xsi:type="dcterms:W3CDTF">2014-11-19T02:41:41Z</dcterms:created>
  <dcterms:modified xsi:type="dcterms:W3CDTF">2016-04-13T04:00:12Z</dcterms:modified>
</cp:coreProperties>
</file>